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13"/>
  </p:notesMasterIdLst>
  <p:sldIdLst>
    <p:sldId id="256" r:id="rId4"/>
    <p:sldId id="262" r:id="rId5"/>
    <p:sldId id="261" r:id="rId6"/>
    <p:sldId id="276" r:id="rId7"/>
    <p:sldId id="277" r:id="rId8"/>
    <p:sldId id="355" r:id="rId9"/>
    <p:sldId id="354" r:id="rId10"/>
    <p:sldId id="274" r:id="rId11"/>
    <p:sldId id="344" r:id="rId12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1234"/>
    <a:srgbClr val="41384A"/>
    <a:srgbClr val="F9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690" autoAdjust="0"/>
  </p:normalViewPr>
  <p:slideViewPr>
    <p:cSldViewPr snapToGrid="0">
      <p:cViewPr varScale="1">
        <p:scale>
          <a:sx n="95" d="100"/>
          <a:sy n="95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2430" tIns="46215" rIns="92430" bIns="462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2676"/>
          </a:xfrm>
          <a:prstGeom prst="rect">
            <a:avLst/>
          </a:prstGeom>
        </p:spPr>
        <p:txBody>
          <a:bodyPr vert="horz" lIns="92430" tIns="46215" rIns="92430" bIns="46215" rtlCol="0"/>
          <a:lstStyle>
            <a:lvl1pPr algn="r">
              <a:defRPr sz="1200"/>
            </a:lvl1pPr>
          </a:lstStyle>
          <a:p>
            <a:fld id="{D276024D-E8A3-4F73-8618-756DAB743E43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0" tIns="46215" rIns="92430" bIns="462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5"/>
            <a:ext cx="5510530" cy="3944869"/>
          </a:xfrm>
          <a:prstGeom prst="rect">
            <a:avLst/>
          </a:prstGeom>
        </p:spPr>
        <p:txBody>
          <a:bodyPr vert="horz" lIns="92430" tIns="46215" rIns="92430" bIns="462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40"/>
            <a:ext cx="2984871" cy="502675"/>
          </a:xfrm>
          <a:prstGeom prst="rect">
            <a:avLst/>
          </a:prstGeom>
        </p:spPr>
        <p:txBody>
          <a:bodyPr vert="horz" lIns="92430" tIns="46215" rIns="92430" bIns="462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6040"/>
            <a:ext cx="2984871" cy="502675"/>
          </a:xfrm>
          <a:prstGeom prst="rect">
            <a:avLst/>
          </a:prstGeom>
        </p:spPr>
        <p:txBody>
          <a:bodyPr vert="horz" lIns="92430" tIns="46215" rIns="92430" bIns="46215" rtlCol="0" anchor="b"/>
          <a:lstStyle>
            <a:lvl1pPr algn="r">
              <a:defRPr sz="1200"/>
            </a:lvl1pPr>
          </a:lstStyle>
          <a:p>
            <a:fld id="{71F351A7-93CB-429C-8309-54471BC64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59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351A7-93CB-429C-8309-54471BC6429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371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351A7-93CB-429C-8309-54471BC6429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545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351A7-93CB-429C-8309-54471BC6429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6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351A7-93CB-429C-8309-54471BC6429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3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57D93-4FC4-4167-AC24-74BBCB5CF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B1DA3F-2207-4C71-BA7F-A1823A6F2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0EB4E-C846-456F-B688-5C631AAB9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FD36-86DD-4034-9D48-3A59D5890A99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8BDB8-EB75-4AAE-86B7-98AE12B5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C487D-38A9-4E74-A26B-E6B3811C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053D-F767-4BAE-B72B-B42A21ED0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95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051BD-4004-465D-80F6-C6590BA91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632E5-A67C-4BB7-94C7-47A903FCB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096C4-2818-49BA-9B45-E7CC4B863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A0A6-D52B-4B6B-9634-3E409CF1B850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620C5-6622-4106-B632-DC4AE418C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C40B6-ABB4-4827-87AF-0FDFB95F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053D-F767-4BAE-B72B-B42A21ED0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46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133D0A-7683-41AE-8829-3D10F0B6D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0FA035-180D-4142-AA5B-7A78705E9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9BF04-D4E5-46F4-999D-F716BD943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58E9-E64F-463D-93C1-A296BC4250F7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5CB11-D8B8-4542-BDC8-35F6DB9AE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FC9C2-A5DE-4646-9B95-E58BCD0DA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053D-F767-4BAE-B72B-B42A21ED0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24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B8DB2-BE5D-46BF-A5E7-8E4977935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E251E-B2C7-4A66-8D38-CF3C91069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E4474-8FB4-409D-902C-05C411B24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D863-EFC8-43EC-8608-B425B375B392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B6E1B-254C-4E41-88E6-DFE97C7D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981D9-B72A-4170-93BB-20DF4561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053D-F767-4BAE-B72B-B42A21ED0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24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53EDB-7B18-404C-ADA4-B52A6B89C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2CD3F-3CFE-4DD6-8200-F9A0257F5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EC479-4A9B-416A-BF73-82EA10FF6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B1EF-1390-4330-BBF1-DE412F112571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BC61A-3A69-4FD0-AC49-1F7F65C3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C7FB2-54CD-4729-B38E-80B482BC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053D-F767-4BAE-B72B-B42A21ED0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51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7D29-88BA-44A5-8D4F-484512F22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28830-E5B4-4B02-A0AF-B791B052B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7F8E7-0BB5-4434-9C60-DE133F12C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0EE22-9523-486D-A066-1CE09C894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CB35-828D-4492-A3E6-E917AE409FF4}" type="datetime1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69BF5-664F-404B-8F27-3B60A03D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7298F-B51F-4746-8C09-FF29718C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053D-F767-4BAE-B72B-B42A21ED0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42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4AC3E-7330-47D1-A8EA-D089A7AA9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6DD8E-E3D8-409E-BBFC-563D9DAEF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6A1C0-F0EA-4B37-AB9E-3C72F7658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03EE30-7A27-4711-9307-0878A0C053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81D66E-2EF4-4133-8851-84DE9D1D2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C7168F-1370-4A9B-B6D4-E36EBE68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4C2D-1E63-4DA9-8CC9-D34D836DCFAC}" type="datetime1">
              <a:rPr lang="en-GB" smtClean="0"/>
              <a:t>16/10/2023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BD38CF-8909-46E0-B8B4-B9A7BE5D6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B79A12-D313-421E-BB0C-C69752972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053D-F767-4BAE-B72B-B42A21ED0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5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09E4D-AC4C-4BFB-BDE5-85B820A31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F3CE5-2297-4590-AC2D-ACCC4E87F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FA36-2BF1-4227-B90A-10D00AE21C33}" type="datetime1">
              <a:rPr lang="en-GB" smtClean="0"/>
              <a:t>16/10/2023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09532E-CAFE-4735-839B-E945CAE24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CCC2B-7F9B-4B54-83B9-3953045C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053D-F767-4BAE-B72B-B42A21ED0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28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28BE9A-F92C-4584-B3CD-82A872AF6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C259-74A2-4958-B68E-0AE62580E02B}" type="datetime1">
              <a:rPr lang="en-GB" smtClean="0"/>
              <a:t>16/10/2023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167A0B-54C3-4A65-A3B3-304AF7044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CBA5B-9523-48F0-82F2-D2CDED525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053D-F767-4BAE-B72B-B42A21ED0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46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CF8D-BEC4-48C3-B47B-F61C66336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9194C-3B31-4232-9502-EBA8BE081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7D233-9015-49C7-93E0-FC7F34D70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5B288-9EDF-4C2D-87EA-27C03121B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0524-B4CB-41AA-9EA4-035DCB8110B9}" type="datetime1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226BB-D19E-45E3-A4C1-B8568ECD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6102D-85BA-48B1-82EA-B87B6848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053D-F767-4BAE-B72B-B42A21ED0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7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FADAC-353A-45A2-BC98-316D6E77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93448-F882-4459-B632-69B39AD1C2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C9503-24D6-488E-BCC7-0161EB36F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A03B1-FA35-4A37-9F7E-2C1FF023E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801EF-DA06-4471-A610-CDB1C3E1A11F}" type="datetime1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39241-CEA4-4142-972B-7B501E019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16A17-4D46-463F-87A9-D4A18AFD5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053D-F767-4BAE-B72B-B42A21ED0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21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A04E65-D49F-452E-A986-8FE1D81E4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86B93-9C58-4F8D-A89C-3194F8824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8DCAF-C552-4989-8E0B-5C40811DD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F8769-C497-4A7A-8951-F2B807C6B398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5DAB7-391A-4FDF-BE5C-CCF2F4AA8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B3BE1-7AA7-4A3C-9CDB-E59BAF663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9053D-F767-4BAE-B72B-B42A21ED0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63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0610C0F-CFEC-4921-B058-556AE8C4E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335" y="2441220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rgbClr val="41384A"/>
                </a:solidFill>
                <a:latin typeface="Georgia" panose="02040502050405020303" pitchFamily="18" charset="0"/>
              </a:rPr>
              <a:t>Year 11 Information Evening</a:t>
            </a:r>
            <a:br>
              <a:rPr lang="en-GB" dirty="0">
                <a:solidFill>
                  <a:srgbClr val="41384A"/>
                </a:solidFill>
                <a:latin typeface="Georgia" panose="02040502050405020303" pitchFamily="18" charset="0"/>
              </a:rPr>
            </a:br>
            <a:br>
              <a:rPr lang="en-GB" sz="3100" dirty="0">
                <a:solidFill>
                  <a:srgbClr val="41384A"/>
                </a:solidFill>
                <a:latin typeface="Georgia" panose="02040502050405020303" pitchFamily="18" charset="0"/>
              </a:rPr>
            </a:br>
            <a:r>
              <a:rPr lang="en-GB" sz="3100" dirty="0">
                <a:solidFill>
                  <a:srgbClr val="41384A"/>
                </a:solidFill>
                <a:latin typeface="Georgia" panose="02040502050405020303" pitchFamily="18" charset="0"/>
              </a:rPr>
              <a:t>Preparation for mocks</a:t>
            </a:r>
            <a:endParaRPr lang="en-GB" dirty="0">
              <a:solidFill>
                <a:srgbClr val="41384A"/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4E0C74-A6ED-486A-A68D-4A3825AEC864}"/>
              </a:ext>
            </a:extLst>
          </p:cNvPr>
          <p:cNvCxnSpPr>
            <a:cxnSpLocks/>
          </p:cNvCxnSpPr>
          <p:nvPr/>
        </p:nvCxnSpPr>
        <p:spPr>
          <a:xfrm>
            <a:off x="539336" y="2310110"/>
            <a:ext cx="0" cy="170621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8">
            <a:extLst>
              <a:ext uri="{FF2B5EF4-FFF2-40B4-BE49-F238E27FC236}">
                <a16:creationId xmlns:a16="http://schemas.microsoft.com/office/drawing/2014/main" id="{5EDC3ECB-253D-4E02-B2BE-2DE1B7259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36" y="374823"/>
            <a:ext cx="29622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57CA5A-203D-44BD-8FB6-E373F37F92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35" y="5160575"/>
            <a:ext cx="1697425" cy="16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0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0B808A2-84F2-45CB-81B4-24D0A8904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1384A"/>
                </a:solidFill>
                <a:latin typeface="Georgia" panose="02040502050405020303" pitchFamily="18" charset="0"/>
              </a:rPr>
              <a:t>Key Dates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D586BF-2CC4-42CD-9151-B32E0AFF5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4138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baseline="30000" dirty="0">
                <a:solidFill>
                  <a:srgbClr val="4138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solidFill>
                  <a:srgbClr val="4138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Evening	30</a:t>
            </a:r>
            <a:r>
              <a:rPr lang="en-GB" baseline="30000" dirty="0">
                <a:solidFill>
                  <a:srgbClr val="4138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solidFill>
                  <a:srgbClr val="4138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November</a:t>
            </a:r>
          </a:p>
          <a:p>
            <a:pPr marL="0" indent="0">
              <a:buNone/>
            </a:pPr>
            <a:r>
              <a:rPr lang="en-GB" dirty="0">
                <a:solidFill>
                  <a:srgbClr val="4138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Mock examinations		4</a:t>
            </a:r>
            <a:r>
              <a:rPr lang="en-GB" baseline="30000" dirty="0">
                <a:solidFill>
                  <a:srgbClr val="4138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solidFill>
                  <a:srgbClr val="4138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15</a:t>
            </a:r>
            <a:r>
              <a:rPr lang="en-GB" baseline="30000" dirty="0">
                <a:solidFill>
                  <a:srgbClr val="4138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solidFill>
                  <a:srgbClr val="4138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December</a:t>
            </a:r>
          </a:p>
          <a:p>
            <a:pPr marL="0" indent="0">
              <a:buNone/>
            </a:pPr>
            <a:r>
              <a:rPr lang="en-GB" dirty="0">
                <a:solidFill>
                  <a:srgbClr val="4138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Mock Exam GCSE Grades 	15</a:t>
            </a:r>
            <a:r>
              <a:rPr lang="en-GB" baseline="30000" dirty="0">
                <a:solidFill>
                  <a:srgbClr val="4138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solidFill>
                  <a:srgbClr val="4138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Jan</a:t>
            </a:r>
          </a:p>
          <a:p>
            <a:pPr marL="0" indent="0">
              <a:buNone/>
            </a:pPr>
            <a:r>
              <a:rPr lang="en-GB" dirty="0">
                <a:solidFill>
                  <a:srgbClr val="4138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Analysis Report 		15</a:t>
            </a:r>
            <a:r>
              <a:rPr lang="en-GB" baseline="30000" dirty="0">
                <a:solidFill>
                  <a:srgbClr val="4138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solidFill>
                  <a:srgbClr val="4138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January</a:t>
            </a:r>
          </a:p>
          <a:p>
            <a:pPr marL="0" indent="0">
              <a:buNone/>
            </a:pPr>
            <a:r>
              <a:rPr lang="en-GB" dirty="0">
                <a:solidFill>
                  <a:srgbClr val="4138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 Evening 			23</a:t>
            </a:r>
            <a:r>
              <a:rPr lang="en-GB" baseline="30000" dirty="0">
                <a:solidFill>
                  <a:srgbClr val="4138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dirty="0">
                <a:solidFill>
                  <a:srgbClr val="4138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January</a:t>
            </a:r>
          </a:p>
          <a:p>
            <a:pPr marL="0" indent="0">
              <a:buNone/>
            </a:pPr>
            <a:endParaRPr lang="en-GB" dirty="0">
              <a:solidFill>
                <a:srgbClr val="4138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7AA4D806-2E9C-4F6F-8F09-7D24B0875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019" y="424713"/>
            <a:ext cx="29622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952A3-1384-4252-84A8-45EAB8E0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053D-F767-4BAE-B72B-B42A21ED0EF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83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0B808A2-84F2-45CB-81B4-24D0A8904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88" y="32397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41384A"/>
                </a:solidFill>
                <a:latin typeface="Georgia" panose="02040502050405020303" pitchFamily="18" charset="0"/>
              </a:rPr>
              <a:t>Mock Examinations 4</a:t>
            </a:r>
            <a:r>
              <a:rPr lang="en-US" baseline="30000" dirty="0">
                <a:solidFill>
                  <a:srgbClr val="41384A"/>
                </a:solidFill>
                <a:latin typeface="Georgia" panose="02040502050405020303" pitchFamily="18" charset="0"/>
              </a:rPr>
              <a:t>th</a:t>
            </a:r>
            <a:r>
              <a:rPr lang="en-US" dirty="0">
                <a:solidFill>
                  <a:srgbClr val="41384A"/>
                </a:solidFill>
                <a:latin typeface="Georgia" panose="02040502050405020303" pitchFamily="18" charset="0"/>
              </a:rPr>
              <a:t> - 15</a:t>
            </a:r>
            <a:r>
              <a:rPr lang="en-US" baseline="30000" dirty="0">
                <a:solidFill>
                  <a:srgbClr val="41384A"/>
                </a:solidFill>
                <a:latin typeface="Georgia" panose="02040502050405020303" pitchFamily="18" charset="0"/>
              </a:rPr>
              <a:t>th</a:t>
            </a:r>
            <a:r>
              <a:rPr lang="en-US" dirty="0">
                <a:solidFill>
                  <a:srgbClr val="41384A"/>
                </a:solidFill>
                <a:latin typeface="Georgia" panose="02040502050405020303" pitchFamily="18" charset="0"/>
              </a:rPr>
              <a:t> Dec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D586BF-2CC4-42CD-9151-B32E0AFF5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87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rgbClr val="4138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7AA4D806-2E9C-4F6F-8F09-7D24B0875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019" y="424713"/>
            <a:ext cx="29622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D336A-8BAD-4165-ADE8-0A93AF2A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053D-F767-4BAE-B72B-B42A21ED0EF8}" type="slidenum">
              <a:rPr lang="en-GB" smtClean="0"/>
              <a:t>3</a:t>
            </a:fld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518ADC-A670-4B9A-AF12-16AB562FE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53047"/>
              </p:ext>
            </p:extLst>
          </p:nvPr>
        </p:nvGraphicFramePr>
        <p:xfrm>
          <a:off x="707572" y="1424910"/>
          <a:ext cx="9860280" cy="4931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6760">
                  <a:extLst>
                    <a:ext uri="{9D8B030D-6E8A-4147-A177-3AD203B41FA5}">
                      <a16:colId xmlns:a16="http://schemas.microsoft.com/office/drawing/2014/main" val="2611380073"/>
                    </a:ext>
                  </a:extLst>
                </a:gridCol>
                <a:gridCol w="2016760">
                  <a:extLst>
                    <a:ext uri="{9D8B030D-6E8A-4147-A177-3AD203B41FA5}">
                      <a16:colId xmlns:a16="http://schemas.microsoft.com/office/drawing/2014/main" val="250243883"/>
                    </a:ext>
                  </a:extLst>
                </a:gridCol>
                <a:gridCol w="4556760">
                  <a:extLst>
                    <a:ext uri="{9D8B030D-6E8A-4147-A177-3AD203B41FA5}">
                      <a16:colId xmlns:a16="http://schemas.microsoft.com/office/drawing/2014/main" val="3201638150"/>
                    </a:ext>
                  </a:extLst>
                </a:gridCol>
              </a:tblGrid>
              <a:tr h="298208"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Papers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</a:t>
                      </a:r>
                      <a:endParaRPr lang="en-GB" sz="2400" b="0" i="0" u="none" strike="noStrike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363070"/>
                  </a:ext>
                </a:extLst>
              </a:tr>
              <a:tr h="29820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1hr 45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576549"/>
                  </a:ext>
                </a:extLst>
              </a:tr>
              <a:tr h="29820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Maths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1hr 30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647265"/>
                  </a:ext>
                </a:extLst>
              </a:tr>
              <a:tr h="539756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 Trilogy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1hr 15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612929"/>
                  </a:ext>
                </a:extLst>
              </a:tr>
              <a:tr h="539756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Separate Science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1hr 45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811045"/>
                  </a:ext>
                </a:extLst>
              </a:tr>
              <a:tr h="53975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1hr 45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236344"/>
                  </a:ext>
                </a:extLst>
              </a:tr>
              <a:tr h="53975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1hr 15,  55min, 1hr 20</a:t>
                      </a:r>
                      <a:endParaRPr lang="sv-SE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336005"/>
                  </a:ext>
                </a:extLst>
              </a:tr>
              <a:tr h="53975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Geography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1hr 30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379782"/>
                  </a:ext>
                </a:extLst>
              </a:tr>
              <a:tr h="539756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Spanish </a:t>
                      </a:r>
                      <a:r>
                        <a:rPr lang="en-GB" sz="2400" i="1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*Speaking exam will take place before these dates</a:t>
                      </a:r>
                      <a:endParaRPr lang="en-GB" sz="2400" b="0" i="1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 - W 1hr 15 , R 1hr, L 45min</a:t>
                      </a:r>
                      <a:endParaRPr lang="pt-BR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178786"/>
                  </a:ext>
                </a:extLst>
              </a:tr>
              <a:tr h="5397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- W 1hr, R 45min, L 35min</a:t>
                      </a:r>
                      <a:endParaRPr lang="sv-SE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379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7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>
            <a:extLst>
              <a:ext uri="{FF2B5EF4-FFF2-40B4-BE49-F238E27FC236}">
                <a16:creationId xmlns:a16="http://schemas.microsoft.com/office/drawing/2014/main" id="{7AA4D806-2E9C-4F6F-8F09-7D24B0875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019" y="424713"/>
            <a:ext cx="29622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D336A-8BAD-4165-ADE8-0A93AF2A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053D-F767-4BAE-B72B-B42A21ED0EF8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A045B0-7FEE-4B96-A96F-85596D17B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266740"/>
              </p:ext>
            </p:extLst>
          </p:nvPr>
        </p:nvGraphicFramePr>
        <p:xfrm>
          <a:off x="838200" y="1532051"/>
          <a:ext cx="9441264" cy="4128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49651">
                  <a:extLst>
                    <a:ext uri="{9D8B030D-6E8A-4147-A177-3AD203B41FA5}">
                      <a16:colId xmlns:a16="http://schemas.microsoft.com/office/drawing/2014/main" val="558233899"/>
                    </a:ext>
                  </a:extLst>
                </a:gridCol>
                <a:gridCol w="1438462">
                  <a:extLst>
                    <a:ext uri="{9D8B030D-6E8A-4147-A177-3AD203B41FA5}">
                      <a16:colId xmlns:a16="http://schemas.microsoft.com/office/drawing/2014/main" val="1380329267"/>
                    </a:ext>
                  </a:extLst>
                </a:gridCol>
                <a:gridCol w="3053151">
                  <a:extLst>
                    <a:ext uri="{9D8B030D-6E8A-4147-A177-3AD203B41FA5}">
                      <a16:colId xmlns:a16="http://schemas.microsoft.com/office/drawing/2014/main" val="3736658161"/>
                    </a:ext>
                  </a:extLst>
                </a:gridCol>
              </a:tblGrid>
              <a:tr h="229615"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b="1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Papers</a:t>
                      </a:r>
                      <a:endParaRPr lang="en-GB" sz="2400" b="1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b="1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</a:t>
                      </a:r>
                      <a:endParaRPr lang="en-GB" sz="2400" b="1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220793"/>
                  </a:ext>
                </a:extLst>
              </a:tr>
              <a:tr h="22961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practical</a:t>
                      </a:r>
                      <a:endParaRPr lang="en-GB" sz="2400" b="0" i="1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2hr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4706727"/>
                  </a:ext>
                </a:extLst>
              </a:tr>
              <a:tr h="22961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1hr 45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05787"/>
                  </a:ext>
                </a:extLst>
              </a:tr>
              <a:tr h="22961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Computing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1hr 30</a:t>
                      </a:r>
                      <a:endParaRPr lang="en-GB" sz="2400" b="0" i="0" u="none" strike="noStrike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557500"/>
                  </a:ext>
                </a:extLst>
              </a:tr>
              <a:tr h="22961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1hr 30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880914"/>
                  </a:ext>
                </a:extLst>
              </a:tr>
              <a:tr h="22961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Hospitality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1hr 30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064019"/>
                  </a:ext>
                </a:extLst>
              </a:tr>
              <a:tr h="22961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2hr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037037"/>
                  </a:ext>
                </a:extLst>
              </a:tr>
              <a:tr h="22961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1hr 15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878241"/>
                  </a:ext>
                </a:extLst>
              </a:tr>
              <a:tr h="22961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 Sport &amp; Coaching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1hr 20 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04761"/>
                  </a:ext>
                </a:extLst>
              </a:tr>
              <a:tr h="22961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GCSE PE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1hr 30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908371"/>
                  </a:ext>
                </a:extLst>
              </a:tr>
              <a:tr h="22961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Textiles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u="none" strike="noStrike" dirty="0">
                          <a:solidFill>
                            <a:srgbClr val="41384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2hr</a:t>
                      </a:r>
                      <a:endParaRPr lang="en-GB" sz="2400" b="0" i="0" u="none" strike="noStrike" dirty="0">
                        <a:solidFill>
                          <a:srgbClr val="41384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184705"/>
                  </a:ext>
                </a:extLst>
              </a:tr>
            </a:tbl>
          </a:graphicData>
        </a:graphic>
      </p:graphicFrame>
      <p:sp>
        <p:nvSpPr>
          <p:cNvPr id="12" name="Title 9">
            <a:extLst>
              <a:ext uri="{FF2B5EF4-FFF2-40B4-BE49-F238E27FC236}">
                <a16:creationId xmlns:a16="http://schemas.microsoft.com/office/drawing/2014/main" id="{DF520DB4-418E-44A0-801C-4C86D53C56D7}"/>
              </a:ext>
            </a:extLst>
          </p:cNvPr>
          <p:cNvSpPr txBox="1">
            <a:spLocks/>
          </p:cNvSpPr>
          <p:nvPr/>
        </p:nvSpPr>
        <p:spPr>
          <a:xfrm>
            <a:off x="607088" y="3239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41384A"/>
                </a:solidFill>
                <a:latin typeface="Georgia" panose="02040502050405020303" pitchFamily="18" charset="0"/>
              </a:rPr>
              <a:t>Mock Examinations 4</a:t>
            </a:r>
            <a:r>
              <a:rPr lang="en-US" baseline="30000">
                <a:solidFill>
                  <a:srgbClr val="41384A"/>
                </a:solidFill>
                <a:latin typeface="Georgia" panose="02040502050405020303" pitchFamily="18" charset="0"/>
              </a:rPr>
              <a:t>th</a:t>
            </a:r>
            <a:r>
              <a:rPr lang="en-US">
                <a:solidFill>
                  <a:srgbClr val="41384A"/>
                </a:solidFill>
                <a:latin typeface="Georgia" panose="02040502050405020303" pitchFamily="18" charset="0"/>
              </a:rPr>
              <a:t> - 15</a:t>
            </a:r>
            <a:r>
              <a:rPr lang="en-US" baseline="30000">
                <a:solidFill>
                  <a:srgbClr val="41384A"/>
                </a:solidFill>
                <a:latin typeface="Georgia" panose="02040502050405020303" pitchFamily="18" charset="0"/>
              </a:rPr>
              <a:t>th</a:t>
            </a:r>
            <a:r>
              <a:rPr lang="en-US">
                <a:solidFill>
                  <a:srgbClr val="41384A"/>
                </a:solidFill>
                <a:latin typeface="Georgia" panose="02040502050405020303" pitchFamily="18" charset="0"/>
              </a:rPr>
              <a:t> Dec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39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0B808A2-84F2-45CB-81B4-24D0A8904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55819" cy="1325563"/>
          </a:xfrm>
        </p:spPr>
        <p:txBody>
          <a:bodyPr/>
          <a:lstStyle/>
          <a:p>
            <a:r>
              <a:rPr lang="en-GB" dirty="0">
                <a:solidFill>
                  <a:srgbClr val="41384A"/>
                </a:solidFill>
                <a:latin typeface="Georgia" panose="02040502050405020303" pitchFamily="18" charset="0"/>
              </a:rPr>
              <a:t>Continuing In-Class practical portfolio (No Mocks)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D586BF-2CC4-42CD-9151-B32E0AFF5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20400" cy="2786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4138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Performing Arts</a:t>
            </a:r>
          </a:p>
          <a:p>
            <a:pPr marL="0" indent="0">
              <a:buNone/>
            </a:pPr>
            <a:r>
              <a:rPr lang="en-GB" dirty="0">
                <a:solidFill>
                  <a:srgbClr val="4138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</a:p>
          <a:p>
            <a:pPr marL="0" indent="0">
              <a:buNone/>
            </a:pPr>
            <a:endParaRPr lang="en-GB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7AA4D806-2E9C-4F6F-8F09-7D24B0875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019" y="424713"/>
            <a:ext cx="29622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D336A-8BAD-4165-ADE8-0A93AF2A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053D-F767-4BAE-B72B-B42A21ED0EF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182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D586BF-2CC4-42CD-9151-B32E0AFF5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75" y="2630235"/>
            <a:ext cx="10820400" cy="2786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4138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no secrets to SUCCESS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rgbClr val="4138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the result of preparation and HARD WORK</a:t>
            </a:r>
          </a:p>
          <a:p>
            <a:pPr marL="0" indent="0" algn="ctr">
              <a:buNone/>
            </a:pPr>
            <a:endParaRPr lang="en-GB" sz="3600" dirty="0">
              <a:solidFill>
                <a:srgbClr val="4138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solidFill>
                  <a:srgbClr val="7812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*attendance matters*</a:t>
            </a:r>
          </a:p>
          <a:p>
            <a:pPr algn="ctr"/>
            <a:endParaRPr lang="en-GB" sz="3600" dirty="0"/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7AA4D806-2E9C-4F6F-8F09-7D24B0875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019" y="424713"/>
            <a:ext cx="29622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D336A-8BAD-4165-ADE8-0A93AF2A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053D-F767-4BAE-B72B-B42A21ED0EF8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235726-4614-4CFD-840E-8845ABB9A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662" y="5024050"/>
            <a:ext cx="1697425" cy="16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2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0D9F8-51F5-4A4E-A97B-EB7A984AC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82537-3B68-4005-AC0C-59A11AD2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053D-F767-4BAE-B72B-B42A21ED0EF8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85A8D-0771-4165-BE60-B3A2DAB1C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76337"/>
            <a:ext cx="6810375" cy="5362575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D0D91FF0-DDDD-4FB5-B3C8-D70A2E4FB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41384A"/>
                </a:solidFill>
                <a:latin typeface="Georgia" panose="02040502050405020303" pitchFamily="18" charset="0"/>
              </a:rPr>
              <a:t>Year 11 revision schedule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D956A6-AED8-4C6F-9AF8-5C418D8F1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662" y="5024050"/>
            <a:ext cx="1697425" cy="169742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E94820D-810A-4825-983E-ECA160A9A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019" y="424713"/>
            <a:ext cx="29622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086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0B808A2-84F2-45CB-81B4-24D0A8904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3047" y="809681"/>
            <a:ext cx="996101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solidFill>
                  <a:srgbClr val="F9B000"/>
                </a:solidFill>
                <a:latin typeface="Georgia" panose="02040502050405020303" pitchFamily="18" charset="0"/>
              </a:rPr>
              <a:t>Revise to 5!</a:t>
            </a:r>
            <a:br>
              <a:rPr lang="en-US" sz="7200" b="1" dirty="0">
                <a:solidFill>
                  <a:srgbClr val="F9B000"/>
                </a:solidFill>
                <a:latin typeface="Georgia" panose="02040502050405020303" pitchFamily="18" charset="0"/>
              </a:rPr>
            </a:br>
            <a:r>
              <a:rPr lang="en-GB" sz="7200" dirty="0">
                <a:solidFill>
                  <a:srgbClr val="41384A"/>
                </a:solidFill>
                <a:latin typeface="Georgia" panose="02040502050405020303" pitchFamily="18" charset="0"/>
              </a:rPr>
              <a:t>Every Tuesday in </a:t>
            </a:r>
            <a:r>
              <a:rPr lang="en-GB" sz="7200" b="1" dirty="0">
                <a:solidFill>
                  <a:srgbClr val="781234"/>
                </a:solidFill>
                <a:latin typeface="Georgia" panose="02040502050405020303" pitchFamily="18" charset="0"/>
              </a:rPr>
              <a:t>MT1</a:t>
            </a:r>
            <a:br>
              <a:rPr lang="en-GB" sz="7200" dirty="0">
                <a:solidFill>
                  <a:srgbClr val="41384A"/>
                </a:solidFill>
                <a:latin typeface="Georgia" panose="02040502050405020303" pitchFamily="18" charset="0"/>
              </a:rPr>
            </a:br>
            <a:endParaRPr lang="en-GB" sz="7200" b="1" dirty="0">
              <a:latin typeface="Georgia" panose="02040502050405020303" pitchFamily="18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D586BF-2CC4-42CD-9151-B32E0AFF5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668" y="2314631"/>
            <a:ext cx="10515600" cy="4623964"/>
          </a:xfrm>
        </p:spPr>
        <p:txBody>
          <a:bodyPr/>
          <a:lstStyle/>
          <a:p>
            <a:r>
              <a:rPr lang="en-GB" sz="2400" dirty="0">
                <a:solidFill>
                  <a:srgbClr val="4138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study time for Year 11</a:t>
            </a:r>
          </a:p>
          <a:p>
            <a:endParaRPr lang="en-GB" sz="2400" dirty="0">
              <a:solidFill>
                <a:srgbClr val="4138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4138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Quiet group or independent study</a:t>
            </a:r>
          </a:p>
          <a:p>
            <a:pPr marL="0" indent="0">
              <a:buNone/>
            </a:pPr>
            <a:endParaRPr lang="en-GB" sz="2400" dirty="0">
              <a:solidFill>
                <a:srgbClr val="4138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4138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computers</a:t>
            </a:r>
          </a:p>
          <a:p>
            <a:pPr marL="0" indent="0">
              <a:buNone/>
            </a:pPr>
            <a:endParaRPr lang="en-GB" sz="2400" dirty="0">
              <a:solidFill>
                <a:srgbClr val="4138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4138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support</a:t>
            </a:r>
          </a:p>
          <a:p>
            <a:endParaRPr lang="en-GB" sz="2400" dirty="0">
              <a:solidFill>
                <a:srgbClr val="4138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4138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 materials provided</a:t>
            </a:r>
          </a:p>
          <a:p>
            <a:endParaRPr lang="en-GB" dirty="0">
              <a:solidFill>
                <a:srgbClr val="41384A"/>
              </a:solidFill>
            </a:endParaRP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7AA4D806-2E9C-4F6F-8F09-7D24B0875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019" y="424713"/>
            <a:ext cx="29622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3419A32-37D0-468C-A8BB-38EFAAFC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A9053D-F767-4BAE-B72B-B42A21ED0EF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ttps://thumbs.dreamstime.com/z/study-skills-word-cloud-green-background-53457323.jpg">
            <a:extLst>
              <a:ext uri="{FF2B5EF4-FFF2-40B4-BE49-F238E27FC236}">
                <a16:creationId xmlns:a16="http://schemas.microsoft.com/office/drawing/2014/main" id="{DE105A03-D4F2-446F-8371-EEEA79E2A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5"/>
          <a:stretch/>
        </p:blipFill>
        <p:spPr bwMode="auto">
          <a:xfrm>
            <a:off x="6453026" y="2314631"/>
            <a:ext cx="5380507" cy="360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238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2D8C8D-EFD8-4AB3-A3F1-7A67F5CDEA2E}"/>
              </a:ext>
            </a:extLst>
          </p:cNvPr>
          <p:cNvGrpSpPr/>
          <p:nvPr/>
        </p:nvGrpSpPr>
        <p:grpSpPr>
          <a:xfrm>
            <a:off x="9623595" y="2069961"/>
            <a:ext cx="2447824" cy="2974312"/>
            <a:chOff x="9854703" y="351693"/>
            <a:chExt cx="2180493" cy="297431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6EEED8-C742-45DA-968E-5BC4FD641530}"/>
                </a:ext>
              </a:extLst>
            </p:cNvPr>
            <p:cNvSpPr/>
            <p:nvPr/>
          </p:nvSpPr>
          <p:spPr>
            <a:xfrm>
              <a:off x="9854703" y="351693"/>
              <a:ext cx="2180493" cy="2974312"/>
            </a:xfrm>
            <a:prstGeom prst="roundRect">
              <a:avLst/>
            </a:prstGeom>
            <a:solidFill>
              <a:srgbClr val="78123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r>
                <a:rPr lang="en-GB" dirty="0"/>
                <a:t>This QR code will take you to our Maricourt Revision Padlet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8FB8839-A27A-4A4C-93F6-D6D0A0B40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52319" y="592319"/>
              <a:ext cx="1785263" cy="1698705"/>
            </a:xfrm>
            <a:prstGeom prst="rect">
              <a:avLst/>
            </a:prstGeom>
          </p:spPr>
        </p:pic>
      </p:grpSp>
      <p:sp>
        <p:nvSpPr>
          <p:cNvPr id="9" name="Title 9">
            <a:extLst>
              <a:ext uri="{FF2B5EF4-FFF2-40B4-BE49-F238E27FC236}">
                <a16:creationId xmlns:a16="http://schemas.microsoft.com/office/drawing/2014/main" id="{D950AC6B-181E-49D2-9180-127ECE743069}"/>
              </a:ext>
            </a:extLst>
          </p:cNvPr>
          <p:cNvSpPr txBox="1">
            <a:spLocks/>
          </p:cNvSpPr>
          <p:nvPr/>
        </p:nvSpPr>
        <p:spPr>
          <a:xfrm>
            <a:off x="667378" y="28754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1384A"/>
                </a:solidFill>
                <a:latin typeface="Georgia" panose="02040502050405020303" pitchFamily="18" charset="0"/>
              </a:rPr>
              <a:t>Year 11 revision Padlet</a:t>
            </a:r>
            <a:endParaRPr lang="en-GB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2F6D9B5E-1A3A-4252-B672-7CDA5252B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019" y="424713"/>
            <a:ext cx="29622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A56E12-FE34-4707-AFFF-156AF1A43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73" y="1609633"/>
            <a:ext cx="9264580" cy="4823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ACAC5D-8507-4E38-A397-62E35ED913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130" t="2473" r="60611" b="93277"/>
          <a:stretch/>
        </p:blipFill>
        <p:spPr>
          <a:xfrm flipV="1">
            <a:off x="6869568" y="1609633"/>
            <a:ext cx="2532185" cy="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96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6283CCE8DEC249B6EF709753647A77" ma:contentTypeVersion="9" ma:contentTypeDescription="Create a new document." ma:contentTypeScope="" ma:versionID="cb960bd37caf683b99d84986ee6b1673">
  <xsd:schema xmlns:xsd="http://www.w3.org/2001/XMLSchema" xmlns:xs="http://www.w3.org/2001/XMLSchema" xmlns:p="http://schemas.microsoft.com/office/2006/metadata/properties" xmlns:ns2="4650fe0a-e3fa-49b8-98f8-8c6b5ea752d1" targetNamespace="http://schemas.microsoft.com/office/2006/metadata/properties" ma:root="true" ma:fieldsID="d16da7ad2e81f0dbf9aa0e58a4839501" ns2:_="">
    <xsd:import namespace="4650fe0a-e3fa-49b8-98f8-8c6b5ea752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0fe0a-e3fa-49b8-98f8-8c6b5ea752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DEE97-705A-4596-AEE8-D1423872DC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E48E27-B2E2-45FF-831F-99C9D9EF52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50fe0a-e3fa-49b8-98f8-8c6b5ea752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5440</TotalTime>
  <Words>216</Words>
  <Application>Microsoft Office PowerPoint</Application>
  <PresentationFormat>Widescreen</PresentationFormat>
  <Paragraphs>106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Office Theme</vt:lpstr>
      <vt:lpstr>Year 11 Information Evening  Preparation for mocks</vt:lpstr>
      <vt:lpstr>Key Dates</vt:lpstr>
      <vt:lpstr>Mock Examinations 4th - 15th Dec</vt:lpstr>
      <vt:lpstr>PowerPoint Presentation</vt:lpstr>
      <vt:lpstr>Continuing In-Class practical portfolio (No Mocks)</vt:lpstr>
      <vt:lpstr>PowerPoint Presentation</vt:lpstr>
      <vt:lpstr>Year 11 revision schedule</vt:lpstr>
      <vt:lpstr>Revise to 5! Every Tuesday in MT1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Lawler</dc:creator>
  <cp:lastModifiedBy>Lauren O'Meara Day</cp:lastModifiedBy>
  <cp:revision>91</cp:revision>
  <cp:lastPrinted>2023-10-12T13:08:53Z</cp:lastPrinted>
  <dcterms:created xsi:type="dcterms:W3CDTF">2021-01-12T20:19:28Z</dcterms:created>
  <dcterms:modified xsi:type="dcterms:W3CDTF">2023-10-16T09:51:56Z</dcterms:modified>
</cp:coreProperties>
</file>