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7" r:id="rId2"/>
    <p:sldId id="265" r:id="rId3"/>
    <p:sldId id="266" r:id="rId4"/>
    <p:sldId id="267" r:id="rId5"/>
    <p:sldId id="268" r:id="rId6"/>
    <p:sldId id="269"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an Smith" initials="AS" lastIdx="1" clrIdx="0">
    <p:extLst>
      <p:ext uri="{19B8F6BF-5375-455C-9EA6-DF929625EA0E}">
        <p15:presenceInfo xmlns:p15="http://schemas.microsoft.com/office/powerpoint/2012/main" userId="1198a070ae37e4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000"/>
    <a:srgbClr val="41384A"/>
    <a:srgbClr val="781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6024D-E8A3-4F73-8618-756DAB743E43}" type="datetimeFigureOut">
              <a:rPr lang="en-GB" smtClean="0"/>
              <a:t>15/07/2021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351A7-93CB-429C-8309-54471BC64294}" type="slidenum">
              <a:rPr lang="en-GB" smtClean="0"/>
              <a:t>‹#›</a:t>
            </a:fld>
            <a:endParaRPr lang="en-GB"/>
          </a:p>
        </p:txBody>
      </p:sp>
    </p:spTree>
    <p:extLst>
      <p:ext uri="{BB962C8B-B14F-4D97-AF65-F5344CB8AC3E}">
        <p14:creationId xmlns:p14="http://schemas.microsoft.com/office/powerpoint/2010/main" val="204659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7D93-4FC4-4167-AC24-74BBCB5CF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B1DA3F-2207-4C71-BA7F-A1823A6F2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50EB4E-C846-456F-B688-5C631AAB94BF}"/>
              </a:ext>
            </a:extLst>
          </p:cNvPr>
          <p:cNvSpPr>
            <a:spLocks noGrp="1"/>
          </p:cNvSpPr>
          <p:nvPr>
            <p:ph type="dt" sz="half" idx="10"/>
          </p:nvPr>
        </p:nvSpPr>
        <p:spPr/>
        <p:txBody>
          <a:bodyPr/>
          <a:lstStyle/>
          <a:p>
            <a:fld id="{7715FD36-86DD-4034-9D48-3A59D5890A99}" type="datetime1">
              <a:rPr lang="en-GB" smtClean="0"/>
              <a:t>15/07/2021</a:t>
            </a:fld>
            <a:endParaRPr lang="en-GB"/>
          </a:p>
        </p:txBody>
      </p:sp>
      <p:sp>
        <p:nvSpPr>
          <p:cNvPr id="5" name="Footer Placeholder 4">
            <a:extLst>
              <a:ext uri="{FF2B5EF4-FFF2-40B4-BE49-F238E27FC236}">
                <a16:creationId xmlns:a16="http://schemas.microsoft.com/office/drawing/2014/main" id="{C158BDB8-EB75-4AAE-86B7-98AE12B59C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C487D-38A9-4E74-A26B-E6B3811CBD9F}"/>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131295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51BD-4004-465D-80F6-C6590BA91F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A632E5-A67C-4BB7-94C7-47A903FCBB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8096C4-2818-49BA-9B45-E7CC4B863269}"/>
              </a:ext>
            </a:extLst>
          </p:cNvPr>
          <p:cNvSpPr>
            <a:spLocks noGrp="1"/>
          </p:cNvSpPr>
          <p:nvPr>
            <p:ph type="dt" sz="half" idx="10"/>
          </p:nvPr>
        </p:nvSpPr>
        <p:spPr/>
        <p:txBody>
          <a:bodyPr/>
          <a:lstStyle/>
          <a:p>
            <a:fld id="{F250A0A6-D52B-4B6B-9634-3E409CF1B850}" type="datetime1">
              <a:rPr lang="en-GB" smtClean="0"/>
              <a:t>15/07/2021</a:t>
            </a:fld>
            <a:endParaRPr lang="en-GB"/>
          </a:p>
        </p:txBody>
      </p:sp>
      <p:sp>
        <p:nvSpPr>
          <p:cNvPr id="5" name="Footer Placeholder 4">
            <a:extLst>
              <a:ext uri="{FF2B5EF4-FFF2-40B4-BE49-F238E27FC236}">
                <a16:creationId xmlns:a16="http://schemas.microsoft.com/office/drawing/2014/main" id="{9F6620C5-6622-4106-B632-DC4AE418C2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CC40B6-ABB4-4827-87AF-0FDFB95FA5A7}"/>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308646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133D0A-7683-41AE-8829-3D10F0B6D6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0FA035-180D-4142-AA5B-7A78705E99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69BF04-D4E5-46F4-999D-F716BD943FFE}"/>
              </a:ext>
            </a:extLst>
          </p:cNvPr>
          <p:cNvSpPr>
            <a:spLocks noGrp="1"/>
          </p:cNvSpPr>
          <p:nvPr>
            <p:ph type="dt" sz="half" idx="10"/>
          </p:nvPr>
        </p:nvSpPr>
        <p:spPr/>
        <p:txBody>
          <a:bodyPr/>
          <a:lstStyle/>
          <a:p>
            <a:fld id="{768E58E9-E64F-463D-93C1-A296BC4250F7}" type="datetime1">
              <a:rPr lang="en-GB" smtClean="0"/>
              <a:t>15/07/2021</a:t>
            </a:fld>
            <a:endParaRPr lang="en-GB"/>
          </a:p>
        </p:txBody>
      </p:sp>
      <p:sp>
        <p:nvSpPr>
          <p:cNvPr id="5" name="Footer Placeholder 4">
            <a:extLst>
              <a:ext uri="{FF2B5EF4-FFF2-40B4-BE49-F238E27FC236}">
                <a16:creationId xmlns:a16="http://schemas.microsoft.com/office/drawing/2014/main" id="{FFB5CB11-D8B8-4542-BDC8-35F6DB9AEA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DFC9C2-A5DE-4646-9B95-E58BCD0DAADC}"/>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248224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8DB2-BE5D-46BF-A5E7-8E49779357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DE251E-B2C7-4A66-8D38-CF3C91069F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8E4474-8FB4-409D-902C-05C411B248D0}"/>
              </a:ext>
            </a:extLst>
          </p:cNvPr>
          <p:cNvSpPr>
            <a:spLocks noGrp="1"/>
          </p:cNvSpPr>
          <p:nvPr>
            <p:ph type="dt" sz="half" idx="10"/>
          </p:nvPr>
        </p:nvSpPr>
        <p:spPr/>
        <p:txBody>
          <a:bodyPr/>
          <a:lstStyle/>
          <a:p>
            <a:fld id="{082AD863-EFC8-43EC-8608-B425B375B392}" type="datetime1">
              <a:rPr lang="en-GB" smtClean="0"/>
              <a:t>15/07/2021</a:t>
            </a:fld>
            <a:endParaRPr lang="en-GB"/>
          </a:p>
        </p:txBody>
      </p:sp>
      <p:sp>
        <p:nvSpPr>
          <p:cNvPr id="5" name="Footer Placeholder 4">
            <a:extLst>
              <a:ext uri="{FF2B5EF4-FFF2-40B4-BE49-F238E27FC236}">
                <a16:creationId xmlns:a16="http://schemas.microsoft.com/office/drawing/2014/main" id="{564B6E1B-254C-4E41-88E6-DFE97C7D2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8981D9-B72A-4170-93BB-20DF456160A6}"/>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375224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3EDB-7B18-404C-ADA4-B52A6B89C0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72CD3F-3CFE-4DD6-8200-F9A0257F58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8EC479-4A9B-416A-BF73-82EA10FF6264}"/>
              </a:ext>
            </a:extLst>
          </p:cNvPr>
          <p:cNvSpPr>
            <a:spLocks noGrp="1"/>
          </p:cNvSpPr>
          <p:nvPr>
            <p:ph type="dt" sz="half" idx="10"/>
          </p:nvPr>
        </p:nvSpPr>
        <p:spPr/>
        <p:txBody>
          <a:bodyPr/>
          <a:lstStyle/>
          <a:p>
            <a:fld id="{BA18B1EF-1390-4330-BBF1-DE412F112571}" type="datetime1">
              <a:rPr lang="en-GB" smtClean="0"/>
              <a:t>15/07/2021</a:t>
            </a:fld>
            <a:endParaRPr lang="en-GB"/>
          </a:p>
        </p:txBody>
      </p:sp>
      <p:sp>
        <p:nvSpPr>
          <p:cNvPr id="5" name="Footer Placeholder 4">
            <a:extLst>
              <a:ext uri="{FF2B5EF4-FFF2-40B4-BE49-F238E27FC236}">
                <a16:creationId xmlns:a16="http://schemas.microsoft.com/office/drawing/2014/main" id="{624BC61A-3A69-4FD0-AC49-1F7F65C34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DC7FB2-54CD-4729-B38E-80B482BCF6BD}"/>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152051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7D29-88BA-44A5-8D4F-484512F22C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28830-E5B4-4B02-A0AF-B791B052B0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B7F8E7-0BB5-4434-9C60-DE133F12C2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50EE22-9523-486D-A066-1CE09C894551}"/>
              </a:ext>
            </a:extLst>
          </p:cNvPr>
          <p:cNvSpPr>
            <a:spLocks noGrp="1"/>
          </p:cNvSpPr>
          <p:nvPr>
            <p:ph type="dt" sz="half" idx="10"/>
          </p:nvPr>
        </p:nvSpPr>
        <p:spPr/>
        <p:txBody>
          <a:bodyPr/>
          <a:lstStyle/>
          <a:p>
            <a:fld id="{5344CB35-828D-4492-A3E6-E917AE409FF4}" type="datetime1">
              <a:rPr lang="en-GB" smtClean="0"/>
              <a:t>15/07/2021</a:t>
            </a:fld>
            <a:endParaRPr lang="en-GB"/>
          </a:p>
        </p:txBody>
      </p:sp>
      <p:sp>
        <p:nvSpPr>
          <p:cNvPr id="6" name="Footer Placeholder 5">
            <a:extLst>
              <a:ext uri="{FF2B5EF4-FFF2-40B4-BE49-F238E27FC236}">
                <a16:creationId xmlns:a16="http://schemas.microsoft.com/office/drawing/2014/main" id="{E9969BF5-664F-404B-8F27-3B60A03DAA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E7298F-B51F-4746-8C09-FF29718C8D89}"/>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248042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AC3E-7330-47D1-A8EA-D089A7AA96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46DD8E-E3D8-409E-BBFC-563D9DAEFA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06A1C0-F0EA-4B37-AB9E-3C72F76585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03EE30-7A27-4711-9307-0878A0C053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81D66E-2EF4-4133-8851-84DE9D1D22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C7168F-1370-4A9B-B6D4-E36EBE68DA86}"/>
              </a:ext>
            </a:extLst>
          </p:cNvPr>
          <p:cNvSpPr>
            <a:spLocks noGrp="1"/>
          </p:cNvSpPr>
          <p:nvPr>
            <p:ph type="dt" sz="half" idx="10"/>
          </p:nvPr>
        </p:nvSpPr>
        <p:spPr/>
        <p:txBody>
          <a:bodyPr/>
          <a:lstStyle/>
          <a:p>
            <a:fld id="{02F94C2D-1E63-4DA9-8CC9-D34D836DCFAC}" type="datetime1">
              <a:rPr lang="en-GB" smtClean="0"/>
              <a:t>15/07/2021</a:t>
            </a:fld>
            <a:endParaRPr lang="en-GB"/>
          </a:p>
        </p:txBody>
      </p:sp>
      <p:sp>
        <p:nvSpPr>
          <p:cNvPr id="8" name="Footer Placeholder 7">
            <a:extLst>
              <a:ext uri="{FF2B5EF4-FFF2-40B4-BE49-F238E27FC236}">
                <a16:creationId xmlns:a16="http://schemas.microsoft.com/office/drawing/2014/main" id="{29BD38CF-8909-46E0-B8B4-B9A7BE5D6D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B79A12-D313-421E-BB0C-C69752972953}"/>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185865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9E4D-AC4C-4BFB-BDE5-85B820A31C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F3CE5-2297-4590-AC2D-ACCC4E87F868}"/>
              </a:ext>
            </a:extLst>
          </p:cNvPr>
          <p:cNvSpPr>
            <a:spLocks noGrp="1"/>
          </p:cNvSpPr>
          <p:nvPr>
            <p:ph type="dt" sz="half" idx="10"/>
          </p:nvPr>
        </p:nvSpPr>
        <p:spPr/>
        <p:txBody>
          <a:bodyPr/>
          <a:lstStyle/>
          <a:p>
            <a:fld id="{6F36FA36-2BF1-4227-B90A-10D00AE21C33}" type="datetime1">
              <a:rPr lang="en-GB" smtClean="0"/>
              <a:t>15/07/2021</a:t>
            </a:fld>
            <a:endParaRPr lang="en-GB"/>
          </a:p>
        </p:txBody>
      </p:sp>
      <p:sp>
        <p:nvSpPr>
          <p:cNvPr id="4" name="Footer Placeholder 3">
            <a:extLst>
              <a:ext uri="{FF2B5EF4-FFF2-40B4-BE49-F238E27FC236}">
                <a16:creationId xmlns:a16="http://schemas.microsoft.com/office/drawing/2014/main" id="{CD09532E-CAFE-4735-839B-E945CAE24C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BCCC2B-7F9B-4B54-83B9-3953045C2BA3}"/>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420828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8BE9A-F92C-4584-B3CD-82A872AF6D61}"/>
              </a:ext>
            </a:extLst>
          </p:cNvPr>
          <p:cNvSpPr>
            <a:spLocks noGrp="1"/>
          </p:cNvSpPr>
          <p:nvPr>
            <p:ph type="dt" sz="half" idx="10"/>
          </p:nvPr>
        </p:nvSpPr>
        <p:spPr/>
        <p:txBody>
          <a:bodyPr/>
          <a:lstStyle/>
          <a:p>
            <a:fld id="{A4DCC259-74A2-4958-B68E-0AE62580E02B}" type="datetime1">
              <a:rPr lang="en-GB" smtClean="0"/>
              <a:t>15/07/2021</a:t>
            </a:fld>
            <a:endParaRPr lang="en-GB"/>
          </a:p>
        </p:txBody>
      </p:sp>
      <p:sp>
        <p:nvSpPr>
          <p:cNvPr id="3" name="Footer Placeholder 2">
            <a:extLst>
              <a:ext uri="{FF2B5EF4-FFF2-40B4-BE49-F238E27FC236}">
                <a16:creationId xmlns:a16="http://schemas.microsoft.com/office/drawing/2014/main" id="{3C167A0B-54C3-4A65-A3B3-304AF7044E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4CBA5B-9523-48F0-82F2-D2CDED52551E}"/>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356146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CF8D-BEC4-48C3-B47B-F61C66336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C9194C-3B31-4232-9502-EBA8BE081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07D233-9015-49C7-93E0-FC7F34D70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F5B288-9EDF-4C2D-87EA-27C03121B6D2}"/>
              </a:ext>
            </a:extLst>
          </p:cNvPr>
          <p:cNvSpPr>
            <a:spLocks noGrp="1"/>
          </p:cNvSpPr>
          <p:nvPr>
            <p:ph type="dt" sz="half" idx="10"/>
          </p:nvPr>
        </p:nvSpPr>
        <p:spPr/>
        <p:txBody>
          <a:bodyPr/>
          <a:lstStyle/>
          <a:p>
            <a:fld id="{91D70524-B4CB-41AA-9EA4-035DCB8110B9}" type="datetime1">
              <a:rPr lang="en-GB" smtClean="0"/>
              <a:t>15/07/2021</a:t>
            </a:fld>
            <a:endParaRPr lang="en-GB"/>
          </a:p>
        </p:txBody>
      </p:sp>
      <p:sp>
        <p:nvSpPr>
          <p:cNvPr id="6" name="Footer Placeholder 5">
            <a:extLst>
              <a:ext uri="{FF2B5EF4-FFF2-40B4-BE49-F238E27FC236}">
                <a16:creationId xmlns:a16="http://schemas.microsoft.com/office/drawing/2014/main" id="{AFC226BB-D19E-45E3-A4C1-B8568ECDEF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86102D-85BA-48B1-82EA-B87B6848A9E9}"/>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146077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ADAC-353A-45A2-BC98-316D6E7773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E93448-F882-4459-B632-69B39AD1C2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DC9503-24D6-488E-BCC7-0161EB36F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4A03B1-FA35-4A37-9F7E-2C1FF023E0FB}"/>
              </a:ext>
            </a:extLst>
          </p:cNvPr>
          <p:cNvSpPr>
            <a:spLocks noGrp="1"/>
          </p:cNvSpPr>
          <p:nvPr>
            <p:ph type="dt" sz="half" idx="10"/>
          </p:nvPr>
        </p:nvSpPr>
        <p:spPr/>
        <p:txBody>
          <a:bodyPr/>
          <a:lstStyle/>
          <a:p>
            <a:fld id="{C8D801EF-DA06-4471-A610-CDB1C3E1A11F}" type="datetime1">
              <a:rPr lang="en-GB" smtClean="0"/>
              <a:t>15/07/2021</a:t>
            </a:fld>
            <a:endParaRPr lang="en-GB"/>
          </a:p>
        </p:txBody>
      </p:sp>
      <p:sp>
        <p:nvSpPr>
          <p:cNvPr id="6" name="Footer Placeholder 5">
            <a:extLst>
              <a:ext uri="{FF2B5EF4-FFF2-40B4-BE49-F238E27FC236}">
                <a16:creationId xmlns:a16="http://schemas.microsoft.com/office/drawing/2014/main" id="{7CF39241-CEA4-4142-972B-7B501E0192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A16A17-4D46-463F-87A9-D4A18AFD5ABF}"/>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215421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6000" r="-2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A04E65-D49F-452E-A986-8FE1D81E4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B86B93-9C58-4F8D-A89C-3194F8824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18DCAF-C552-4989-8E0B-5C40811DD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F8769-C497-4A7A-8951-F2B807C6B398}" type="datetime1">
              <a:rPr lang="en-GB" smtClean="0"/>
              <a:t>15/07/2021</a:t>
            </a:fld>
            <a:endParaRPr lang="en-GB"/>
          </a:p>
        </p:txBody>
      </p:sp>
      <p:sp>
        <p:nvSpPr>
          <p:cNvPr id="5" name="Footer Placeholder 4">
            <a:extLst>
              <a:ext uri="{FF2B5EF4-FFF2-40B4-BE49-F238E27FC236}">
                <a16:creationId xmlns:a16="http://schemas.microsoft.com/office/drawing/2014/main" id="{0925DAB7-391A-4FDF-BE5C-CCF2F4AA84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0B3BE1-7AA7-4A3C-9CDB-E59BAF663D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9053D-F767-4BAE-B72B-B42A21ED0EF8}" type="slidenum">
              <a:rPr lang="en-GB" smtClean="0"/>
              <a:t>‹#›</a:t>
            </a:fld>
            <a:endParaRPr lang="en-GB"/>
          </a:p>
        </p:txBody>
      </p:sp>
    </p:spTree>
    <p:extLst>
      <p:ext uri="{BB962C8B-B14F-4D97-AF65-F5344CB8AC3E}">
        <p14:creationId xmlns:p14="http://schemas.microsoft.com/office/powerpoint/2010/main" val="3781637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610C0F-CFEC-4921-B058-556AE8C4EC34}"/>
              </a:ext>
            </a:extLst>
          </p:cNvPr>
          <p:cNvSpPr>
            <a:spLocks noGrp="1"/>
          </p:cNvSpPr>
          <p:nvPr>
            <p:ph type="ctrTitle"/>
          </p:nvPr>
        </p:nvSpPr>
        <p:spPr>
          <a:xfrm>
            <a:off x="539336" y="1778490"/>
            <a:ext cx="9144000" cy="2387600"/>
          </a:xfrm>
        </p:spPr>
        <p:txBody>
          <a:bodyPr>
            <a:normAutofit/>
          </a:bodyPr>
          <a:lstStyle/>
          <a:p>
            <a:pPr algn="l"/>
            <a:r>
              <a:rPr lang="en-US" b="1" u="sng" dirty="0">
                <a:solidFill>
                  <a:srgbClr val="41384A"/>
                </a:solidFill>
              </a:rPr>
              <a:t>Wellbeing Champions</a:t>
            </a:r>
            <a:endParaRPr lang="en-GB" b="1" u="sng" dirty="0">
              <a:solidFill>
                <a:srgbClr val="41384A"/>
              </a:solidFill>
            </a:endParaRPr>
          </a:p>
        </p:txBody>
      </p:sp>
      <p:cxnSp>
        <p:nvCxnSpPr>
          <p:cNvPr id="11" name="Straight Connector 10">
            <a:extLst>
              <a:ext uri="{FF2B5EF4-FFF2-40B4-BE49-F238E27FC236}">
                <a16:creationId xmlns:a16="http://schemas.microsoft.com/office/drawing/2014/main" id="{214E0C74-A6ED-486A-A68D-4A3825AEC864}"/>
              </a:ext>
            </a:extLst>
          </p:cNvPr>
          <p:cNvCxnSpPr>
            <a:cxnSpLocks/>
          </p:cNvCxnSpPr>
          <p:nvPr/>
        </p:nvCxnSpPr>
        <p:spPr>
          <a:xfrm>
            <a:off x="539336" y="2310110"/>
            <a:ext cx="0" cy="1706217"/>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pic>
        <p:nvPicPr>
          <p:cNvPr id="1026" name="Picture 8">
            <a:extLst>
              <a:ext uri="{FF2B5EF4-FFF2-40B4-BE49-F238E27FC236}">
                <a16:creationId xmlns:a16="http://schemas.microsoft.com/office/drawing/2014/main" id="{5EDC3ECB-253D-4E02-B2BE-2DE1B7259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36" y="37482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2257CA5A-203D-44BD-8FB6-E373F37F92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35" y="5160575"/>
            <a:ext cx="1697425" cy="1697425"/>
          </a:xfrm>
          <a:prstGeom prst="rect">
            <a:avLst/>
          </a:prstGeom>
        </p:spPr>
      </p:pic>
    </p:spTree>
    <p:extLst>
      <p:ext uri="{BB962C8B-B14F-4D97-AF65-F5344CB8AC3E}">
        <p14:creationId xmlns:p14="http://schemas.microsoft.com/office/powerpoint/2010/main" val="377548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b="1" u="sng" dirty="0">
                <a:solidFill>
                  <a:srgbClr val="41384A"/>
                </a:solidFill>
              </a:rPr>
              <a:t>Who are we?</a:t>
            </a:r>
            <a:endParaRPr lang="en-GB" b="1" u="sng"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sz="2600" dirty="0"/>
              <a:t>We are the Maricourt Wellbeing Champions and we are here today to give you an insight into what we do and how we can help. During last year, we received training to give us the ability to signpost you towards help and start an increase in awareness of mental health and how you can spot someone in need of support.</a:t>
            </a:r>
            <a:endParaRPr lang="en-GB" sz="2600" dirty="0"/>
          </a:p>
          <a:p>
            <a:pPr marL="0" indent="0">
              <a:buNone/>
            </a:pPr>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E9A23EF9-768E-46F0-9030-8F40A70BB63B}"/>
              </a:ext>
            </a:extLst>
          </p:cNvPr>
          <p:cNvSpPr>
            <a:spLocks noGrp="1"/>
          </p:cNvSpPr>
          <p:nvPr>
            <p:ph type="sldNum" sz="quarter" idx="12"/>
          </p:nvPr>
        </p:nvSpPr>
        <p:spPr/>
        <p:txBody>
          <a:bodyPr/>
          <a:lstStyle/>
          <a:p>
            <a:fld id="{18A9053D-F767-4BAE-B72B-B42A21ED0EF8}" type="slidenum">
              <a:rPr lang="en-GB" smtClean="0"/>
              <a:t>2</a:t>
            </a:fld>
            <a:endParaRPr lang="en-GB"/>
          </a:p>
        </p:txBody>
      </p:sp>
      <p:pic>
        <p:nvPicPr>
          <p:cNvPr id="4" name="Picture 3">
            <a:extLst>
              <a:ext uri="{FF2B5EF4-FFF2-40B4-BE49-F238E27FC236}">
                <a16:creationId xmlns:a16="http://schemas.microsoft.com/office/drawing/2014/main" id="{08D2A51B-8F83-4740-881A-156DE092237C}"/>
              </a:ext>
            </a:extLst>
          </p:cNvPr>
          <p:cNvPicPr>
            <a:picLocks noChangeAspect="1"/>
          </p:cNvPicPr>
          <p:nvPr/>
        </p:nvPicPr>
        <p:blipFill rotWithShape="1">
          <a:blip r:embed="rId3">
            <a:extLst>
              <a:ext uri="{28A0092B-C50C-407E-A947-70E740481C1C}">
                <a14:useLocalDpi xmlns:a14="http://schemas.microsoft.com/office/drawing/2010/main" val="0"/>
              </a:ext>
            </a:extLst>
          </a:blip>
          <a:srcRect t="-9836" b="1"/>
          <a:stretch/>
        </p:blipFill>
        <p:spPr>
          <a:xfrm>
            <a:off x="6400800" y="2964133"/>
            <a:ext cx="4726859" cy="3893868"/>
          </a:xfrm>
          <a:prstGeom prst="rect">
            <a:avLst/>
          </a:prstGeom>
        </p:spPr>
      </p:pic>
      <p:pic>
        <p:nvPicPr>
          <p:cNvPr id="9" name="Picture 8">
            <a:extLst>
              <a:ext uri="{FF2B5EF4-FFF2-40B4-BE49-F238E27FC236}">
                <a16:creationId xmlns:a16="http://schemas.microsoft.com/office/drawing/2014/main" id="{E8328BE8-8B81-4EC8-B422-1C345C9672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5136" y="4234980"/>
            <a:ext cx="1725296" cy="1789242"/>
          </a:xfrm>
          <a:prstGeom prst="rect">
            <a:avLst/>
          </a:prstGeom>
        </p:spPr>
      </p:pic>
    </p:spTree>
    <p:extLst>
      <p:ext uri="{BB962C8B-B14F-4D97-AF65-F5344CB8AC3E}">
        <p14:creationId xmlns:p14="http://schemas.microsoft.com/office/powerpoint/2010/main" val="21876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b="1" u="sng" dirty="0"/>
              <a:t>What do we do?</a:t>
            </a:r>
            <a:endParaRPr lang="en-GB" b="1" u="sng"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sz="2600" dirty="0"/>
              <a:t>A Wellbeing Champion is one of your peers, who you can go to for advice on situations related to your mental health and wellbeing. </a:t>
            </a:r>
          </a:p>
          <a:p>
            <a:r>
              <a:rPr lang="en-US" sz="2600" dirty="0"/>
              <a:t>If it is a very serious situation which could be regarded as a safeguarding concern then we have to tell a designated member of staff to help you get the proper help that you might need. </a:t>
            </a:r>
          </a:p>
          <a:p>
            <a:r>
              <a:rPr lang="en-US" sz="2600" dirty="0"/>
              <a:t>There are 15 Wellbeing Champions that have been recruited and that you can go to if you need someone to talk to about an issue you may have. </a:t>
            </a:r>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405A6567-905B-4EBA-A961-A7A338B50B5F}"/>
              </a:ext>
            </a:extLst>
          </p:cNvPr>
          <p:cNvSpPr>
            <a:spLocks noGrp="1"/>
          </p:cNvSpPr>
          <p:nvPr>
            <p:ph type="sldNum" sz="quarter" idx="12"/>
          </p:nvPr>
        </p:nvSpPr>
        <p:spPr/>
        <p:txBody>
          <a:bodyPr/>
          <a:lstStyle/>
          <a:p>
            <a:fld id="{18A9053D-F767-4BAE-B72B-B42A21ED0EF8}" type="slidenum">
              <a:rPr lang="en-GB" smtClean="0"/>
              <a:t>3</a:t>
            </a:fld>
            <a:endParaRPr lang="en-GB"/>
          </a:p>
        </p:txBody>
      </p:sp>
      <p:pic>
        <p:nvPicPr>
          <p:cNvPr id="6" name="Picture 5">
            <a:extLst>
              <a:ext uri="{FF2B5EF4-FFF2-40B4-BE49-F238E27FC236}">
                <a16:creationId xmlns:a16="http://schemas.microsoft.com/office/drawing/2014/main" id="{FF869149-C3B7-4899-8166-85DBBBEF1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84" y="4749670"/>
            <a:ext cx="1725296" cy="1789242"/>
          </a:xfrm>
          <a:prstGeom prst="rect">
            <a:avLst/>
          </a:prstGeom>
        </p:spPr>
      </p:pic>
    </p:spTree>
    <p:extLst>
      <p:ext uri="{BB962C8B-B14F-4D97-AF65-F5344CB8AC3E}">
        <p14:creationId xmlns:p14="http://schemas.microsoft.com/office/powerpoint/2010/main" val="16771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b="1" u="sng" dirty="0"/>
              <a:t>What do we offer?</a:t>
            </a:r>
            <a:endParaRPr lang="en-GB" b="1" u="sng"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normAutofit/>
          </a:bodyPr>
          <a:lstStyle/>
          <a:p>
            <a:r>
              <a:rPr lang="en-US" sz="2600" dirty="0"/>
              <a:t>The main role we play as well being champions is to signpost any issues to the progress/ wellbeing leaders, when necessary. Although, we take confidentiality very seriously!</a:t>
            </a:r>
          </a:p>
          <a:p>
            <a:r>
              <a:rPr lang="en-US" sz="2600" dirty="0"/>
              <a:t>Instead of telling you how to handle a certain situation we’ll give you advice and options leaving you to feel empowered and in control.</a:t>
            </a:r>
          </a:p>
          <a:p>
            <a:r>
              <a:rPr lang="en-US" sz="2600" dirty="0"/>
              <a:t>We also offer designated time to listen to all your problems because we know the importance of being heard.</a:t>
            </a:r>
          </a:p>
          <a:p>
            <a:r>
              <a:rPr lang="en-US" sz="2600" dirty="0"/>
              <a:t>In addition we provide personalised support for each individual’s situation.</a:t>
            </a:r>
            <a:endParaRPr lang="en-GB" sz="2600"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C0AEFFB6-10E9-44C9-BFBA-3F1943199125}"/>
              </a:ext>
            </a:extLst>
          </p:cNvPr>
          <p:cNvSpPr>
            <a:spLocks noGrp="1"/>
          </p:cNvSpPr>
          <p:nvPr>
            <p:ph type="sldNum" sz="quarter" idx="12"/>
          </p:nvPr>
        </p:nvSpPr>
        <p:spPr/>
        <p:txBody>
          <a:bodyPr/>
          <a:lstStyle/>
          <a:p>
            <a:fld id="{18A9053D-F767-4BAE-B72B-B42A21ED0EF8}" type="slidenum">
              <a:rPr lang="en-GB" smtClean="0"/>
              <a:t>4</a:t>
            </a:fld>
            <a:endParaRPr lang="en-GB"/>
          </a:p>
        </p:txBody>
      </p:sp>
      <p:pic>
        <p:nvPicPr>
          <p:cNvPr id="6" name="Picture 5">
            <a:extLst>
              <a:ext uri="{FF2B5EF4-FFF2-40B4-BE49-F238E27FC236}">
                <a16:creationId xmlns:a16="http://schemas.microsoft.com/office/drawing/2014/main" id="{C763D404-03E3-4D36-938C-96B4206F1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393" y="5117690"/>
            <a:ext cx="1792338" cy="1740310"/>
          </a:xfrm>
          <a:prstGeom prst="rect">
            <a:avLst/>
          </a:prstGeom>
        </p:spPr>
      </p:pic>
    </p:spTree>
    <p:extLst>
      <p:ext uri="{BB962C8B-B14F-4D97-AF65-F5344CB8AC3E}">
        <p14:creationId xmlns:p14="http://schemas.microsoft.com/office/powerpoint/2010/main" val="84538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454781" y="804494"/>
            <a:ext cx="8155819" cy="5249011"/>
          </a:xfrm>
        </p:spPr>
        <p:txBody>
          <a:bodyPr>
            <a:normAutofit fontScale="92500"/>
          </a:bodyPr>
          <a:lstStyle/>
          <a:p>
            <a:r>
              <a:rPr lang="en-US" dirty="0"/>
              <a:t>We’d be more than happy to share our own past experiences to show that no situation is permanent. </a:t>
            </a:r>
            <a:r>
              <a:rPr lang="en-GB" dirty="0"/>
              <a:t>As  individuals we also develop our own coping mechanisms that could potentially be used to help you as well.</a:t>
            </a:r>
          </a:p>
          <a:p>
            <a:r>
              <a:rPr lang="en-US" dirty="0"/>
              <a:t>W</a:t>
            </a:r>
            <a:r>
              <a:rPr lang="en-GB" dirty="0"/>
              <a:t>e establish a mutual respect for one another and we view each other as equals along with the fact that  the majority of us have been in a similar situation.</a:t>
            </a:r>
          </a:p>
          <a:p>
            <a:r>
              <a:rPr lang="en-GB" dirty="0"/>
              <a:t>Our role is also to break down the stigma surrounding mental health and make our school a place where we can openly talk about our well being. </a:t>
            </a:r>
          </a:p>
          <a:p>
            <a:r>
              <a:rPr lang="en-US" dirty="0"/>
              <a:t>W</a:t>
            </a:r>
            <a:r>
              <a:rPr lang="en-GB" dirty="0"/>
              <a:t>e want to remind you that our school is a community that sticks together in order to make you feel accepted and more at home.</a:t>
            </a:r>
            <a:endParaRPr lang="en-US"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166843C9-D767-4768-A1A6-972B60CA06BE}"/>
              </a:ext>
            </a:extLst>
          </p:cNvPr>
          <p:cNvSpPr>
            <a:spLocks noGrp="1"/>
          </p:cNvSpPr>
          <p:nvPr>
            <p:ph type="sldNum" sz="quarter" idx="12"/>
          </p:nvPr>
        </p:nvSpPr>
        <p:spPr/>
        <p:txBody>
          <a:bodyPr/>
          <a:lstStyle/>
          <a:p>
            <a:fld id="{18A9053D-F767-4BAE-B72B-B42A21ED0EF8}" type="slidenum">
              <a:rPr lang="en-GB" smtClean="0"/>
              <a:t>5</a:t>
            </a:fld>
            <a:endParaRPr lang="en-GB"/>
          </a:p>
        </p:txBody>
      </p:sp>
      <p:pic>
        <p:nvPicPr>
          <p:cNvPr id="6" name="Picture 5">
            <a:extLst>
              <a:ext uri="{FF2B5EF4-FFF2-40B4-BE49-F238E27FC236}">
                <a16:creationId xmlns:a16="http://schemas.microsoft.com/office/drawing/2014/main" id="{34CE3A85-4475-4476-A869-5F166BD0FD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9552" y="2808728"/>
            <a:ext cx="1725296" cy="1789241"/>
          </a:xfrm>
          <a:prstGeom prst="rect">
            <a:avLst/>
          </a:prstGeom>
        </p:spPr>
      </p:pic>
    </p:spTree>
    <p:extLst>
      <p:ext uri="{BB962C8B-B14F-4D97-AF65-F5344CB8AC3E}">
        <p14:creationId xmlns:p14="http://schemas.microsoft.com/office/powerpoint/2010/main" val="334000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b="1" u="sng" dirty="0"/>
              <a:t>Resources</a:t>
            </a:r>
            <a:r>
              <a:rPr lang="en-US" dirty="0"/>
              <a:t> </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472463"/>
            <a:ext cx="7772400" cy="4351338"/>
          </a:xfrm>
        </p:spPr>
        <p:txBody>
          <a:bodyPr>
            <a:normAutofit fontScale="92500" lnSpcReduction="20000"/>
          </a:bodyPr>
          <a:lstStyle/>
          <a:p>
            <a:r>
              <a:rPr lang="en-US" dirty="0"/>
              <a:t>In the well being centre (located in Newman) we offer a variety of resources to help you manage stress and anxiety. Some examples of these are: fidgets, squishies and other sensory toys.</a:t>
            </a:r>
            <a:endParaRPr lang="en-GB" dirty="0"/>
          </a:p>
          <a:p>
            <a:r>
              <a:rPr lang="en-US" dirty="0"/>
              <a:t>W</a:t>
            </a:r>
            <a:r>
              <a:rPr lang="en-GB" dirty="0"/>
              <a:t>e also recommend the use of apps such as: </a:t>
            </a:r>
          </a:p>
          <a:p>
            <a:pPr marL="0" indent="0">
              <a:buNone/>
            </a:pPr>
            <a:r>
              <a:rPr lang="en-US" dirty="0"/>
              <a:t> - Daylio, an app that helps you document your      moods.</a:t>
            </a:r>
          </a:p>
          <a:p>
            <a:pPr>
              <a:buFontTx/>
              <a:buChar char="-"/>
            </a:pPr>
            <a:r>
              <a:rPr lang="en-US" dirty="0"/>
              <a:t>Calm Harm, provides distractions and alternatives to self harm.</a:t>
            </a:r>
          </a:p>
          <a:p>
            <a:pPr>
              <a:buFontTx/>
              <a:buChar char="-"/>
            </a:pPr>
            <a:r>
              <a:rPr lang="en-US" dirty="0"/>
              <a:t> Yesss, this isn’t an app but it’s a book that helps teenagers to grow in confidence and gives you tips on how to manage.</a:t>
            </a:r>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DDFD7A07-7610-4B2D-93E1-1705FCC5C703}"/>
              </a:ext>
            </a:extLst>
          </p:cNvPr>
          <p:cNvSpPr>
            <a:spLocks noGrp="1"/>
          </p:cNvSpPr>
          <p:nvPr>
            <p:ph type="sldNum" sz="quarter" idx="12"/>
          </p:nvPr>
        </p:nvSpPr>
        <p:spPr/>
        <p:txBody>
          <a:bodyPr/>
          <a:lstStyle/>
          <a:p>
            <a:fld id="{18A9053D-F767-4BAE-B72B-B42A21ED0EF8}" type="slidenum">
              <a:rPr lang="en-GB" smtClean="0"/>
              <a:t>6</a:t>
            </a:fld>
            <a:endParaRPr lang="en-GB"/>
          </a:p>
        </p:txBody>
      </p:sp>
      <p:pic>
        <p:nvPicPr>
          <p:cNvPr id="2" name="Picture 1">
            <a:extLst>
              <a:ext uri="{FF2B5EF4-FFF2-40B4-BE49-F238E27FC236}">
                <a16:creationId xmlns:a16="http://schemas.microsoft.com/office/drawing/2014/main" id="{D9AB902A-6B5F-4AD5-A930-E61AD8334814}"/>
              </a:ext>
            </a:extLst>
          </p:cNvPr>
          <p:cNvPicPr>
            <a:picLocks noChangeAspect="1"/>
          </p:cNvPicPr>
          <p:nvPr/>
        </p:nvPicPr>
        <p:blipFill>
          <a:blip r:embed="rId3"/>
          <a:stretch>
            <a:fillRect/>
          </a:stretch>
        </p:blipFill>
        <p:spPr>
          <a:xfrm>
            <a:off x="9409471" y="1532050"/>
            <a:ext cx="2245576" cy="2479777"/>
          </a:xfrm>
          <a:prstGeom prst="rect">
            <a:avLst/>
          </a:prstGeom>
        </p:spPr>
      </p:pic>
      <p:pic>
        <p:nvPicPr>
          <p:cNvPr id="3" name="Picture 2">
            <a:extLst>
              <a:ext uri="{FF2B5EF4-FFF2-40B4-BE49-F238E27FC236}">
                <a16:creationId xmlns:a16="http://schemas.microsoft.com/office/drawing/2014/main" id="{248E4B58-90FF-4E41-BA6E-5D0F84BC90CA}"/>
              </a:ext>
            </a:extLst>
          </p:cNvPr>
          <p:cNvPicPr>
            <a:picLocks noChangeAspect="1"/>
          </p:cNvPicPr>
          <p:nvPr/>
        </p:nvPicPr>
        <p:blipFill>
          <a:blip r:embed="rId4"/>
          <a:stretch>
            <a:fillRect/>
          </a:stretch>
        </p:blipFill>
        <p:spPr>
          <a:xfrm>
            <a:off x="10456606" y="4109301"/>
            <a:ext cx="1499688" cy="1551401"/>
          </a:xfrm>
          <a:prstGeom prst="rect">
            <a:avLst/>
          </a:prstGeom>
        </p:spPr>
      </p:pic>
      <p:pic>
        <p:nvPicPr>
          <p:cNvPr id="4" name="Picture 3">
            <a:extLst>
              <a:ext uri="{FF2B5EF4-FFF2-40B4-BE49-F238E27FC236}">
                <a16:creationId xmlns:a16="http://schemas.microsoft.com/office/drawing/2014/main" id="{102582A2-C4BF-45D8-8B8E-5B298237ABAD}"/>
              </a:ext>
            </a:extLst>
          </p:cNvPr>
          <p:cNvPicPr>
            <a:picLocks noChangeAspect="1"/>
          </p:cNvPicPr>
          <p:nvPr/>
        </p:nvPicPr>
        <p:blipFill>
          <a:blip r:embed="rId5"/>
          <a:stretch>
            <a:fillRect/>
          </a:stretch>
        </p:blipFill>
        <p:spPr>
          <a:xfrm>
            <a:off x="8994019" y="4170626"/>
            <a:ext cx="1219200" cy="1428750"/>
          </a:xfrm>
          <a:prstGeom prst="rect">
            <a:avLst/>
          </a:prstGeom>
        </p:spPr>
      </p:pic>
    </p:spTree>
    <p:extLst>
      <p:ext uri="{BB962C8B-B14F-4D97-AF65-F5344CB8AC3E}">
        <p14:creationId xmlns:p14="http://schemas.microsoft.com/office/powerpoint/2010/main" val="28925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2431425"/>
            <a:ext cx="10515600" cy="997575"/>
          </a:xfrm>
        </p:spPr>
        <p:txBody>
          <a:bodyPr/>
          <a:lstStyle/>
          <a:p>
            <a:pPr marL="0" indent="0" algn="ctr">
              <a:buNone/>
            </a:pPr>
            <a:r>
              <a:rPr lang="en-US" b="1" u="sng" dirty="0">
                <a:solidFill>
                  <a:srgbClr val="41384A"/>
                </a:solidFill>
              </a:rPr>
              <a:t>Thanks for listening, if you have any questions make sure you catch us after the assembly or if you see us around school.</a:t>
            </a:r>
            <a:endParaRPr lang="en-GB" b="1" u="sng" dirty="0">
              <a:solidFill>
                <a:srgbClr val="41384A"/>
              </a:solidFill>
            </a:endParaRPr>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AFBEDB2-7785-4AE4-9E63-19B805AB6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747" y="4672403"/>
            <a:ext cx="1725296" cy="1789242"/>
          </a:xfrm>
          <a:prstGeom prst="rect">
            <a:avLst/>
          </a:prstGeom>
        </p:spPr>
      </p:pic>
      <p:pic>
        <p:nvPicPr>
          <p:cNvPr id="5" name="Picture 4">
            <a:extLst>
              <a:ext uri="{FF2B5EF4-FFF2-40B4-BE49-F238E27FC236}">
                <a16:creationId xmlns:a16="http://schemas.microsoft.com/office/drawing/2014/main" id="{A1976FDA-0261-4EF8-ADB6-E2C5D6B2F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2604" y="4692180"/>
            <a:ext cx="1725296" cy="1789241"/>
          </a:xfrm>
          <a:prstGeom prst="rect">
            <a:avLst/>
          </a:prstGeom>
        </p:spPr>
      </p:pic>
      <p:pic>
        <p:nvPicPr>
          <p:cNvPr id="7" name="Picture 6">
            <a:extLst>
              <a:ext uri="{FF2B5EF4-FFF2-40B4-BE49-F238E27FC236}">
                <a16:creationId xmlns:a16="http://schemas.microsoft.com/office/drawing/2014/main" id="{2CC3DD8C-E89F-4759-BA4E-505A6C0BA9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7514" y="4681773"/>
            <a:ext cx="1725296" cy="1789241"/>
          </a:xfrm>
          <a:prstGeom prst="rect">
            <a:avLst/>
          </a:prstGeom>
        </p:spPr>
      </p:pic>
      <p:pic>
        <p:nvPicPr>
          <p:cNvPr id="11" name="Picture 10">
            <a:extLst>
              <a:ext uri="{FF2B5EF4-FFF2-40B4-BE49-F238E27FC236}">
                <a16:creationId xmlns:a16="http://schemas.microsoft.com/office/drawing/2014/main" id="{B244FBAA-57D1-4253-A243-F7AC384D32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1371" y="4672404"/>
            <a:ext cx="1725296" cy="1789241"/>
          </a:xfrm>
          <a:prstGeom prst="rect">
            <a:avLst/>
          </a:prstGeom>
        </p:spPr>
      </p:pic>
      <p:pic>
        <p:nvPicPr>
          <p:cNvPr id="14" name="Picture 13">
            <a:extLst>
              <a:ext uri="{FF2B5EF4-FFF2-40B4-BE49-F238E27FC236}">
                <a16:creationId xmlns:a16="http://schemas.microsoft.com/office/drawing/2014/main" id="{6E38B1F6-0B17-4B72-A003-680143C61D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6180" y="4681772"/>
            <a:ext cx="1792338" cy="1789242"/>
          </a:xfrm>
          <a:prstGeom prst="rect">
            <a:avLst/>
          </a:prstGeom>
        </p:spPr>
      </p:pic>
      <p:pic>
        <p:nvPicPr>
          <p:cNvPr id="16" name="Picture 15">
            <a:extLst>
              <a:ext uri="{FF2B5EF4-FFF2-40B4-BE49-F238E27FC236}">
                <a16:creationId xmlns:a16="http://schemas.microsoft.com/office/drawing/2014/main" id="{4E1EE67D-C759-4CDE-9302-A9A30A68FA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890" y="4692180"/>
            <a:ext cx="1725296" cy="1789242"/>
          </a:xfrm>
          <a:prstGeom prst="rect">
            <a:avLst/>
          </a:prstGeom>
        </p:spPr>
      </p:pic>
      <p:sp>
        <p:nvSpPr>
          <p:cNvPr id="23" name="Slide Number Placeholder 22">
            <a:extLst>
              <a:ext uri="{FF2B5EF4-FFF2-40B4-BE49-F238E27FC236}">
                <a16:creationId xmlns:a16="http://schemas.microsoft.com/office/drawing/2014/main" id="{83419A32-37D0-468C-A8BB-38EFAAFC2EAB}"/>
              </a:ext>
            </a:extLst>
          </p:cNvPr>
          <p:cNvSpPr>
            <a:spLocks noGrp="1"/>
          </p:cNvSpPr>
          <p:nvPr>
            <p:ph type="sldNum" sz="quarter" idx="12"/>
          </p:nvPr>
        </p:nvSpPr>
        <p:spPr/>
        <p:txBody>
          <a:bodyPr/>
          <a:lstStyle/>
          <a:p>
            <a:fld id="{18A9053D-F767-4BAE-B72B-B42A21ED0EF8}" type="slidenum">
              <a:rPr lang="en-GB" smtClean="0"/>
              <a:t>7</a:t>
            </a:fld>
            <a:endParaRPr lang="en-GB"/>
          </a:p>
        </p:txBody>
      </p:sp>
    </p:spTree>
    <p:extLst>
      <p:ext uri="{BB962C8B-B14F-4D97-AF65-F5344CB8AC3E}">
        <p14:creationId xmlns:p14="http://schemas.microsoft.com/office/powerpoint/2010/main" val="13738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517</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Wellbeing Champions</vt:lpstr>
      <vt:lpstr>Who are we?</vt:lpstr>
      <vt:lpstr>What do we do?</vt:lpstr>
      <vt:lpstr>What do we offer?</vt:lpstr>
      <vt:lpstr>PowerPoint Presentation</vt:lpstr>
      <vt:lpstr>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Lawler</dc:creator>
  <cp:lastModifiedBy>Danielle Lawler</cp:lastModifiedBy>
  <cp:revision>32</cp:revision>
  <dcterms:created xsi:type="dcterms:W3CDTF">2021-01-12T20:19:28Z</dcterms:created>
  <dcterms:modified xsi:type="dcterms:W3CDTF">2021-07-15T15:18:16Z</dcterms:modified>
</cp:coreProperties>
</file>