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sldIdLst>
    <p:sldId id="261" r:id="rId2"/>
    <p:sldId id="256" r:id="rId3"/>
    <p:sldId id="258" r:id="rId4"/>
    <p:sldId id="262" r:id="rId5"/>
    <p:sldId id="275" r:id="rId6"/>
    <p:sldId id="263" r:id="rId7"/>
    <p:sldId id="264" r:id="rId8"/>
    <p:sldId id="266" r:id="rId9"/>
    <p:sldId id="267" r:id="rId10"/>
    <p:sldId id="276" r:id="rId11"/>
    <p:sldId id="265" r:id="rId12"/>
    <p:sldId id="268" r:id="rId13"/>
    <p:sldId id="277" r:id="rId14"/>
    <p:sldId id="278" r:id="rId15"/>
    <p:sldId id="279" r:id="rId16"/>
    <p:sldId id="280" r:id="rId17"/>
    <p:sldId id="281" r:id="rId18"/>
    <p:sldId id="282" r:id="rId19"/>
    <p:sldId id="283" r:id="rId20"/>
    <p:sldId id="294" r:id="rId21"/>
    <p:sldId id="284" r:id="rId22"/>
    <p:sldId id="285" r:id="rId23"/>
    <p:sldId id="293" r:id="rId24"/>
    <p:sldId id="292" r:id="rId25"/>
    <p:sldId id="295" r:id="rId26"/>
    <p:sldId id="296" r:id="rId27"/>
    <p:sldId id="302" r:id="rId28"/>
    <p:sldId id="297" r:id="rId29"/>
    <p:sldId id="298" r:id="rId30"/>
    <p:sldId id="299" r:id="rId31"/>
    <p:sldId id="300" r:id="rId32"/>
    <p:sldId id="303" r:id="rId33"/>
    <p:sldId id="30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000"/>
    <a:srgbClr val="41384A"/>
    <a:srgbClr val="7812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p:scale>
          <a:sx n="70" d="100"/>
          <a:sy n="70" d="100"/>
        </p:scale>
        <p:origin x="738"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6024D-E8A3-4F73-8618-756DAB743E43}" type="datetimeFigureOut">
              <a:rPr lang="en-GB" smtClean="0"/>
              <a:t>09/11/2021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351A7-93CB-429C-8309-54471BC64294}" type="slidenum">
              <a:rPr lang="en-GB" smtClean="0"/>
              <a:t>‹#›</a:t>
            </a:fld>
            <a:endParaRPr lang="en-GB"/>
          </a:p>
        </p:txBody>
      </p:sp>
    </p:spTree>
    <p:extLst>
      <p:ext uri="{BB962C8B-B14F-4D97-AF65-F5344CB8AC3E}">
        <p14:creationId xmlns:p14="http://schemas.microsoft.com/office/powerpoint/2010/main" val="204659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could start off with this to get them talking about the icons  and settled at the beginning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1</a:t>
            </a:fld>
            <a:endParaRPr lang="en-GB"/>
          </a:p>
        </p:txBody>
      </p:sp>
    </p:spTree>
    <p:extLst>
      <p:ext uri="{BB962C8B-B14F-4D97-AF65-F5344CB8AC3E}">
        <p14:creationId xmlns:p14="http://schemas.microsoft.com/office/powerpoint/2010/main" val="108758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that it is illegal to possess a picture even if they didn’t send it or take it. </a:t>
            </a:r>
            <a:endParaRPr lang="en-GB" dirty="0"/>
          </a:p>
        </p:txBody>
      </p:sp>
      <p:sp>
        <p:nvSpPr>
          <p:cNvPr id="4" name="Slide Number Placeholder 3"/>
          <p:cNvSpPr>
            <a:spLocks noGrp="1"/>
          </p:cNvSpPr>
          <p:nvPr>
            <p:ph type="sldNum" sz="quarter" idx="10"/>
          </p:nvPr>
        </p:nvSpPr>
        <p:spPr/>
        <p:txBody>
          <a:bodyPr/>
          <a:lstStyle/>
          <a:p>
            <a:fld id="{F19C5A09-7B4A-4F79-B449-EB2A0F3B4E99}" type="slidenum">
              <a:rPr lang="en-GB" smtClean="0"/>
              <a:t>24</a:t>
            </a:fld>
            <a:endParaRPr lang="en-GB"/>
          </a:p>
        </p:txBody>
      </p:sp>
    </p:spTree>
    <p:extLst>
      <p:ext uri="{BB962C8B-B14F-4D97-AF65-F5344CB8AC3E}">
        <p14:creationId xmlns:p14="http://schemas.microsoft.com/office/powerpoint/2010/main" val="4020984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them that this has happened in schools and obviously has happened in recent history to sports stars, politicians and others like an apple employee from the Liverpool one apple store.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26</a:t>
            </a:fld>
            <a:endParaRPr lang="en-GB"/>
          </a:p>
        </p:txBody>
      </p:sp>
    </p:spTree>
    <p:extLst>
      <p:ext uri="{BB962C8B-B14F-4D97-AF65-F5344CB8AC3E}">
        <p14:creationId xmlns:p14="http://schemas.microsoft.com/office/powerpoint/2010/main" val="36659236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mental health issue is linked to image and self esteem, influencers and unreal lifestyle aspirations.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27</a:t>
            </a:fld>
            <a:endParaRPr lang="en-GB"/>
          </a:p>
        </p:txBody>
      </p:sp>
    </p:spTree>
    <p:extLst>
      <p:ext uri="{BB962C8B-B14F-4D97-AF65-F5344CB8AC3E}">
        <p14:creationId xmlns:p14="http://schemas.microsoft.com/office/powerpoint/2010/main" val="4072789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28</a:t>
            </a:fld>
            <a:endParaRPr lang="en-GB"/>
          </a:p>
        </p:txBody>
      </p:sp>
    </p:spTree>
    <p:extLst>
      <p:ext uri="{BB962C8B-B14F-4D97-AF65-F5344CB8AC3E}">
        <p14:creationId xmlns:p14="http://schemas.microsoft.com/office/powerpoint/2010/main" val="4242097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29</a:t>
            </a:fld>
            <a:endParaRPr lang="en-GB"/>
          </a:p>
        </p:txBody>
      </p:sp>
    </p:spTree>
    <p:extLst>
      <p:ext uri="{BB962C8B-B14F-4D97-AF65-F5344CB8AC3E}">
        <p14:creationId xmlns:p14="http://schemas.microsoft.com/office/powerpoint/2010/main" val="29474406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30</a:t>
            </a:fld>
            <a:endParaRPr lang="en-GB"/>
          </a:p>
        </p:txBody>
      </p:sp>
    </p:spTree>
    <p:extLst>
      <p:ext uri="{BB962C8B-B14F-4D97-AF65-F5344CB8AC3E}">
        <p14:creationId xmlns:p14="http://schemas.microsoft.com/office/powerpoint/2010/main" val="3381981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31</a:t>
            </a:fld>
            <a:endParaRPr lang="en-GB"/>
          </a:p>
        </p:txBody>
      </p:sp>
    </p:spTree>
    <p:extLst>
      <p:ext uri="{BB962C8B-B14F-4D97-AF65-F5344CB8AC3E}">
        <p14:creationId xmlns:p14="http://schemas.microsoft.com/office/powerpoint/2010/main" val="334083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32</a:t>
            </a:fld>
            <a:endParaRPr lang="en-GB"/>
          </a:p>
        </p:txBody>
      </p:sp>
    </p:spTree>
    <p:extLst>
      <p:ext uri="{BB962C8B-B14F-4D97-AF65-F5344CB8AC3E}">
        <p14:creationId xmlns:p14="http://schemas.microsoft.com/office/powerpoint/2010/main" val="1302172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33</a:t>
            </a:fld>
            <a:endParaRPr lang="en-GB"/>
          </a:p>
        </p:txBody>
      </p:sp>
    </p:spTree>
    <p:extLst>
      <p:ext uri="{BB962C8B-B14F-4D97-AF65-F5344CB8AC3E}">
        <p14:creationId xmlns:p14="http://schemas.microsoft.com/office/powerpoint/2010/main" val="1044469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them if they know what online safety is. Tell them they will need to pay attention as they will be given a questionnaire to complete following the assembly. This should be a reminder to the pupils about things they should/ may already know but nevertheless is important.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3</a:t>
            </a:fld>
            <a:endParaRPr lang="en-GB"/>
          </a:p>
        </p:txBody>
      </p:sp>
    </p:spTree>
    <p:extLst>
      <p:ext uri="{BB962C8B-B14F-4D97-AF65-F5344CB8AC3E}">
        <p14:creationId xmlns:p14="http://schemas.microsoft.com/office/powerpoint/2010/main" val="310292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question and take some quick responses, the second click will bring up the answer.</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4</a:t>
            </a:fld>
            <a:endParaRPr lang="en-GB"/>
          </a:p>
        </p:txBody>
      </p:sp>
    </p:spTree>
    <p:extLst>
      <p:ext uri="{BB962C8B-B14F-4D97-AF65-F5344CB8AC3E}">
        <p14:creationId xmlns:p14="http://schemas.microsoft.com/office/powerpoint/2010/main" val="2895340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maybe ask the pupils what the different types are before showing them here.</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5</a:t>
            </a:fld>
            <a:endParaRPr lang="en-GB"/>
          </a:p>
        </p:txBody>
      </p:sp>
    </p:spTree>
    <p:extLst>
      <p:ext uri="{BB962C8B-B14F-4D97-AF65-F5344CB8AC3E}">
        <p14:creationId xmlns:p14="http://schemas.microsoft.com/office/powerpoint/2010/main" val="26363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6</a:t>
            </a:fld>
            <a:endParaRPr lang="en-GB"/>
          </a:p>
        </p:txBody>
      </p:sp>
    </p:spTree>
    <p:extLst>
      <p:ext uri="{BB962C8B-B14F-4D97-AF65-F5344CB8AC3E}">
        <p14:creationId xmlns:p14="http://schemas.microsoft.com/office/powerpoint/2010/main" val="3794549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Tell the pupils consequences for the bully as well, could involve sanctions in school including exclusion, police intervention and the issues with digital footprints in the future.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12</a:t>
            </a:fld>
            <a:endParaRPr lang="en-GB"/>
          </a:p>
        </p:txBody>
      </p:sp>
    </p:spTree>
    <p:extLst>
      <p:ext uri="{BB962C8B-B14F-4D97-AF65-F5344CB8AC3E}">
        <p14:creationId xmlns:p14="http://schemas.microsoft.com/office/powerpoint/2010/main" val="258791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ask for replies here but judge the room first, maybe just tell them.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19</a:t>
            </a:fld>
            <a:endParaRPr lang="en-GB"/>
          </a:p>
        </p:txBody>
      </p:sp>
    </p:spTree>
    <p:extLst>
      <p:ext uri="{BB962C8B-B14F-4D97-AF65-F5344CB8AC3E}">
        <p14:creationId xmlns:p14="http://schemas.microsoft.com/office/powerpoint/2010/main" val="10457567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point with this is to make sure they know how common it has become and maybe make a point of the last figure, they will probably be shocked about the age but make a point of that is how they appear to adults if they </a:t>
            </a:r>
            <a:r>
              <a:rPr lang="en-US"/>
              <a:t>are involved at the teen years.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20</a:t>
            </a:fld>
            <a:endParaRPr lang="en-GB"/>
          </a:p>
        </p:txBody>
      </p:sp>
    </p:spTree>
    <p:extLst>
      <p:ext uri="{BB962C8B-B14F-4D97-AF65-F5344CB8AC3E}">
        <p14:creationId xmlns:p14="http://schemas.microsoft.com/office/powerpoint/2010/main" val="3814016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some feedback here before showing these </a:t>
            </a:r>
          </a:p>
          <a:p>
            <a:r>
              <a:rPr lang="en-US" dirty="0"/>
              <a:t>You may want to expand on some of these effects. </a:t>
            </a:r>
            <a:endParaRPr lang="en-GB" dirty="0"/>
          </a:p>
        </p:txBody>
      </p:sp>
      <p:sp>
        <p:nvSpPr>
          <p:cNvPr id="4" name="Slide Number Placeholder 3"/>
          <p:cNvSpPr>
            <a:spLocks noGrp="1"/>
          </p:cNvSpPr>
          <p:nvPr>
            <p:ph type="sldNum" sz="quarter" idx="5"/>
          </p:nvPr>
        </p:nvSpPr>
        <p:spPr/>
        <p:txBody>
          <a:bodyPr/>
          <a:lstStyle/>
          <a:p>
            <a:fld id="{71F351A7-93CB-429C-8309-54471BC64294}" type="slidenum">
              <a:rPr lang="en-GB" smtClean="0"/>
              <a:t>23</a:t>
            </a:fld>
            <a:endParaRPr lang="en-GB"/>
          </a:p>
        </p:txBody>
      </p:sp>
    </p:spTree>
    <p:extLst>
      <p:ext uri="{BB962C8B-B14F-4D97-AF65-F5344CB8AC3E}">
        <p14:creationId xmlns:p14="http://schemas.microsoft.com/office/powerpoint/2010/main" val="1940931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57D93-4FC4-4167-AC24-74BBCB5CF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8B1DA3F-2207-4C71-BA7F-A1823A6F2D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450EB4E-C846-456F-B688-5C631AAB94BF}"/>
              </a:ext>
            </a:extLst>
          </p:cNvPr>
          <p:cNvSpPr>
            <a:spLocks noGrp="1"/>
          </p:cNvSpPr>
          <p:nvPr>
            <p:ph type="dt" sz="half" idx="10"/>
          </p:nvPr>
        </p:nvSpPr>
        <p:spPr/>
        <p:txBody>
          <a:bodyPr/>
          <a:lstStyle/>
          <a:p>
            <a:fld id="{7715FD36-86DD-4034-9D48-3A59D5890A99}" type="datetime1">
              <a:rPr lang="en-GB" smtClean="0"/>
              <a:t>09/11/2021</a:t>
            </a:fld>
            <a:endParaRPr lang="en-GB"/>
          </a:p>
        </p:txBody>
      </p:sp>
      <p:sp>
        <p:nvSpPr>
          <p:cNvPr id="5" name="Footer Placeholder 4">
            <a:extLst>
              <a:ext uri="{FF2B5EF4-FFF2-40B4-BE49-F238E27FC236}">
                <a16:creationId xmlns:a16="http://schemas.microsoft.com/office/drawing/2014/main" id="{C158BDB8-EB75-4AAE-86B7-98AE12B59C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AC487D-38A9-4E74-A26B-E6B3811CBD9F}"/>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131295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051BD-4004-465D-80F6-C6590BA91F6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FA632E5-A67C-4BB7-94C7-47A903FCBB5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98096C4-2818-49BA-9B45-E7CC4B863269}"/>
              </a:ext>
            </a:extLst>
          </p:cNvPr>
          <p:cNvSpPr>
            <a:spLocks noGrp="1"/>
          </p:cNvSpPr>
          <p:nvPr>
            <p:ph type="dt" sz="half" idx="10"/>
          </p:nvPr>
        </p:nvSpPr>
        <p:spPr/>
        <p:txBody>
          <a:bodyPr/>
          <a:lstStyle/>
          <a:p>
            <a:fld id="{F250A0A6-D52B-4B6B-9634-3E409CF1B850}" type="datetime1">
              <a:rPr lang="en-GB" smtClean="0"/>
              <a:t>09/11/2021</a:t>
            </a:fld>
            <a:endParaRPr lang="en-GB"/>
          </a:p>
        </p:txBody>
      </p:sp>
      <p:sp>
        <p:nvSpPr>
          <p:cNvPr id="5" name="Footer Placeholder 4">
            <a:extLst>
              <a:ext uri="{FF2B5EF4-FFF2-40B4-BE49-F238E27FC236}">
                <a16:creationId xmlns:a16="http://schemas.microsoft.com/office/drawing/2014/main" id="{9F6620C5-6622-4106-B632-DC4AE418C2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CC40B6-ABB4-4827-87AF-0FDFB95FA5A7}"/>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3086469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133D0A-7683-41AE-8829-3D10F0B6D6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80FA035-180D-4142-AA5B-7A78705E99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69BF04-D4E5-46F4-999D-F716BD943FFE}"/>
              </a:ext>
            </a:extLst>
          </p:cNvPr>
          <p:cNvSpPr>
            <a:spLocks noGrp="1"/>
          </p:cNvSpPr>
          <p:nvPr>
            <p:ph type="dt" sz="half" idx="10"/>
          </p:nvPr>
        </p:nvSpPr>
        <p:spPr/>
        <p:txBody>
          <a:bodyPr/>
          <a:lstStyle/>
          <a:p>
            <a:fld id="{768E58E9-E64F-463D-93C1-A296BC4250F7}" type="datetime1">
              <a:rPr lang="en-GB" smtClean="0"/>
              <a:t>09/11/2021</a:t>
            </a:fld>
            <a:endParaRPr lang="en-GB"/>
          </a:p>
        </p:txBody>
      </p:sp>
      <p:sp>
        <p:nvSpPr>
          <p:cNvPr id="5" name="Footer Placeholder 4">
            <a:extLst>
              <a:ext uri="{FF2B5EF4-FFF2-40B4-BE49-F238E27FC236}">
                <a16:creationId xmlns:a16="http://schemas.microsoft.com/office/drawing/2014/main" id="{FFB5CB11-D8B8-4542-BDC8-35F6DB9AEA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DFC9C2-A5DE-4646-9B95-E58BCD0DAADC}"/>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2482249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tandard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9D70B23-5D19-42BD-868A-EF66736674B0}"/>
              </a:ext>
            </a:extLst>
          </p:cNvPr>
          <p:cNvPicPr>
            <a:picLocks noChangeAspect="1"/>
          </p:cNvPicPr>
          <p:nvPr userDrawn="1"/>
        </p:nvPicPr>
        <p:blipFill>
          <a:blip r:embed="rId2"/>
          <a:stretch>
            <a:fillRect/>
          </a:stretch>
        </p:blipFill>
        <p:spPr>
          <a:xfrm>
            <a:off x="5" y="-1"/>
            <a:ext cx="12191996" cy="6956278"/>
          </a:xfrm>
          <a:prstGeom prst="rect">
            <a:avLst/>
          </a:prstGeom>
        </p:spPr>
      </p:pic>
      <p:sp>
        <p:nvSpPr>
          <p:cNvPr id="2" name="Title 7">
            <a:extLst>
              <a:ext uri="{FF2B5EF4-FFF2-40B4-BE49-F238E27FC236}">
                <a16:creationId xmlns:a16="http://schemas.microsoft.com/office/drawing/2014/main" id="{00C847AB-C3E2-4B0D-84A1-F00322F28DE7}"/>
              </a:ext>
            </a:extLst>
          </p:cNvPr>
          <p:cNvSpPr>
            <a:spLocks noGrp="1"/>
          </p:cNvSpPr>
          <p:nvPr>
            <p:ph type="title" hasCustomPrompt="1"/>
          </p:nvPr>
        </p:nvSpPr>
        <p:spPr>
          <a:xfrm>
            <a:off x="628797" y="583128"/>
            <a:ext cx="8689376" cy="209985"/>
          </a:xfrm>
        </p:spPr>
        <p:txBody>
          <a:bodyPr>
            <a:noAutofit/>
          </a:bodyPr>
          <a:lstStyle>
            <a:lvl1pPr>
              <a:defRPr sz="2800" b="1">
                <a:solidFill>
                  <a:srgbClr val="333333"/>
                </a:solidFill>
                <a:latin typeface="Candara" panose="020E0502030303020204" pitchFamily="34" charset="0"/>
              </a:defRPr>
            </a:lvl1pPr>
          </a:lstStyle>
          <a:p>
            <a:r>
              <a:rPr lang="en-US" dirty="0"/>
              <a:t>Heading goes here</a:t>
            </a:r>
            <a:endParaRPr lang="en-GB" dirty="0"/>
          </a:p>
        </p:txBody>
      </p:sp>
    </p:spTree>
    <p:extLst>
      <p:ext uri="{BB962C8B-B14F-4D97-AF65-F5344CB8AC3E}">
        <p14:creationId xmlns:p14="http://schemas.microsoft.com/office/powerpoint/2010/main" val="2668222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B8DB2-BE5D-46BF-A5E7-8E49779357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DDE251E-B2C7-4A66-8D38-CF3C91069FC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8E4474-8FB4-409D-902C-05C411B248D0}"/>
              </a:ext>
            </a:extLst>
          </p:cNvPr>
          <p:cNvSpPr>
            <a:spLocks noGrp="1"/>
          </p:cNvSpPr>
          <p:nvPr>
            <p:ph type="dt" sz="half" idx="10"/>
          </p:nvPr>
        </p:nvSpPr>
        <p:spPr/>
        <p:txBody>
          <a:bodyPr/>
          <a:lstStyle/>
          <a:p>
            <a:fld id="{082AD863-EFC8-43EC-8608-B425B375B392}" type="datetime1">
              <a:rPr lang="en-GB" smtClean="0"/>
              <a:t>09/11/2021</a:t>
            </a:fld>
            <a:endParaRPr lang="en-GB"/>
          </a:p>
        </p:txBody>
      </p:sp>
      <p:sp>
        <p:nvSpPr>
          <p:cNvPr id="5" name="Footer Placeholder 4">
            <a:extLst>
              <a:ext uri="{FF2B5EF4-FFF2-40B4-BE49-F238E27FC236}">
                <a16:creationId xmlns:a16="http://schemas.microsoft.com/office/drawing/2014/main" id="{564B6E1B-254C-4E41-88E6-DFE97C7D20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8981D9-B72A-4170-93BB-20DF456160A6}"/>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3752244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53EDB-7B18-404C-ADA4-B52A6B89C0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72CD3F-3CFE-4DD6-8200-F9A0257F58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8EC479-4A9B-416A-BF73-82EA10FF6264}"/>
              </a:ext>
            </a:extLst>
          </p:cNvPr>
          <p:cNvSpPr>
            <a:spLocks noGrp="1"/>
          </p:cNvSpPr>
          <p:nvPr>
            <p:ph type="dt" sz="half" idx="10"/>
          </p:nvPr>
        </p:nvSpPr>
        <p:spPr/>
        <p:txBody>
          <a:bodyPr/>
          <a:lstStyle/>
          <a:p>
            <a:fld id="{BA18B1EF-1390-4330-BBF1-DE412F112571}" type="datetime1">
              <a:rPr lang="en-GB" smtClean="0"/>
              <a:t>09/11/2021</a:t>
            </a:fld>
            <a:endParaRPr lang="en-GB"/>
          </a:p>
        </p:txBody>
      </p:sp>
      <p:sp>
        <p:nvSpPr>
          <p:cNvPr id="5" name="Footer Placeholder 4">
            <a:extLst>
              <a:ext uri="{FF2B5EF4-FFF2-40B4-BE49-F238E27FC236}">
                <a16:creationId xmlns:a16="http://schemas.microsoft.com/office/drawing/2014/main" id="{624BC61A-3A69-4FD0-AC49-1F7F65C34D9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DC7FB2-54CD-4729-B38E-80B482BCF6BD}"/>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1520518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7D29-88BA-44A5-8D4F-484512F22C3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6028830-E5B4-4B02-A0AF-B791B052B0B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FB7F8E7-0BB5-4434-9C60-DE133F12C2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450EE22-9523-486D-A066-1CE09C894551}"/>
              </a:ext>
            </a:extLst>
          </p:cNvPr>
          <p:cNvSpPr>
            <a:spLocks noGrp="1"/>
          </p:cNvSpPr>
          <p:nvPr>
            <p:ph type="dt" sz="half" idx="10"/>
          </p:nvPr>
        </p:nvSpPr>
        <p:spPr/>
        <p:txBody>
          <a:bodyPr/>
          <a:lstStyle/>
          <a:p>
            <a:fld id="{5344CB35-828D-4492-A3E6-E917AE409FF4}" type="datetime1">
              <a:rPr lang="en-GB" smtClean="0"/>
              <a:t>09/11/2021</a:t>
            </a:fld>
            <a:endParaRPr lang="en-GB"/>
          </a:p>
        </p:txBody>
      </p:sp>
      <p:sp>
        <p:nvSpPr>
          <p:cNvPr id="6" name="Footer Placeholder 5">
            <a:extLst>
              <a:ext uri="{FF2B5EF4-FFF2-40B4-BE49-F238E27FC236}">
                <a16:creationId xmlns:a16="http://schemas.microsoft.com/office/drawing/2014/main" id="{E9969BF5-664F-404B-8F27-3B60A03DAA0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E7298F-B51F-4746-8C09-FF29718C8D89}"/>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2480423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4AC3E-7330-47D1-A8EA-D089A7AA96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46DD8E-E3D8-409E-BBFC-563D9DAEFA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B06A1C0-F0EA-4B37-AB9E-3C72F76585A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903EE30-7A27-4711-9307-0878A0C053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381D66E-2EF4-4133-8851-84DE9D1D225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1C7168F-1370-4A9B-B6D4-E36EBE68DA86}"/>
              </a:ext>
            </a:extLst>
          </p:cNvPr>
          <p:cNvSpPr>
            <a:spLocks noGrp="1"/>
          </p:cNvSpPr>
          <p:nvPr>
            <p:ph type="dt" sz="half" idx="10"/>
          </p:nvPr>
        </p:nvSpPr>
        <p:spPr/>
        <p:txBody>
          <a:bodyPr/>
          <a:lstStyle/>
          <a:p>
            <a:fld id="{02F94C2D-1E63-4DA9-8CC9-D34D836DCFAC}" type="datetime1">
              <a:rPr lang="en-GB" smtClean="0"/>
              <a:t>09/11/2021</a:t>
            </a:fld>
            <a:endParaRPr lang="en-GB"/>
          </a:p>
        </p:txBody>
      </p:sp>
      <p:sp>
        <p:nvSpPr>
          <p:cNvPr id="8" name="Footer Placeholder 7">
            <a:extLst>
              <a:ext uri="{FF2B5EF4-FFF2-40B4-BE49-F238E27FC236}">
                <a16:creationId xmlns:a16="http://schemas.microsoft.com/office/drawing/2014/main" id="{29BD38CF-8909-46E0-B8B4-B9A7BE5D6D2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0B79A12-D313-421E-BB0C-C69752972953}"/>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185865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09E4D-AC4C-4BFB-BDE5-85B820A31C3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6AF3CE5-2297-4590-AC2D-ACCC4E87F868}"/>
              </a:ext>
            </a:extLst>
          </p:cNvPr>
          <p:cNvSpPr>
            <a:spLocks noGrp="1"/>
          </p:cNvSpPr>
          <p:nvPr>
            <p:ph type="dt" sz="half" idx="10"/>
          </p:nvPr>
        </p:nvSpPr>
        <p:spPr/>
        <p:txBody>
          <a:bodyPr/>
          <a:lstStyle/>
          <a:p>
            <a:fld id="{6F36FA36-2BF1-4227-B90A-10D00AE21C33}" type="datetime1">
              <a:rPr lang="en-GB" smtClean="0"/>
              <a:t>09/11/2021</a:t>
            </a:fld>
            <a:endParaRPr lang="en-GB"/>
          </a:p>
        </p:txBody>
      </p:sp>
      <p:sp>
        <p:nvSpPr>
          <p:cNvPr id="4" name="Footer Placeholder 3">
            <a:extLst>
              <a:ext uri="{FF2B5EF4-FFF2-40B4-BE49-F238E27FC236}">
                <a16:creationId xmlns:a16="http://schemas.microsoft.com/office/drawing/2014/main" id="{CD09532E-CAFE-4735-839B-E945CAE24C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3BCCC2B-7F9B-4B54-83B9-3953045C2BA3}"/>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420828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28BE9A-F92C-4584-B3CD-82A872AF6D61}"/>
              </a:ext>
            </a:extLst>
          </p:cNvPr>
          <p:cNvSpPr>
            <a:spLocks noGrp="1"/>
          </p:cNvSpPr>
          <p:nvPr>
            <p:ph type="dt" sz="half" idx="10"/>
          </p:nvPr>
        </p:nvSpPr>
        <p:spPr/>
        <p:txBody>
          <a:bodyPr/>
          <a:lstStyle/>
          <a:p>
            <a:fld id="{A4DCC259-74A2-4958-B68E-0AE62580E02B}" type="datetime1">
              <a:rPr lang="en-GB" smtClean="0"/>
              <a:t>09/11/2021</a:t>
            </a:fld>
            <a:endParaRPr lang="en-GB"/>
          </a:p>
        </p:txBody>
      </p:sp>
      <p:sp>
        <p:nvSpPr>
          <p:cNvPr id="3" name="Footer Placeholder 2">
            <a:extLst>
              <a:ext uri="{FF2B5EF4-FFF2-40B4-BE49-F238E27FC236}">
                <a16:creationId xmlns:a16="http://schemas.microsoft.com/office/drawing/2014/main" id="{3C167A0B-54C3-4A65-A3B3-304AF7044EA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4CBA5B-9523-48F0-82F2-D2CDED52551E}"/>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3561463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0CF8D-BEC4-48C3-B47B-F61C66336C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6C9194C-3B31-4232-9502-EBA8BE0815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E07D233-9015-49C7-93E0-FC7F34D709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7F5B288-9EDF-4C2D-87EA-27C03121B6D2}"/>
              </a:ext>
            </a:extLst>
          </p:cNvPr>
          <p:cNvSpPr>
            <a:spLocks noGrp="1"/>
          </p:cNvSpPr>
          <p:nvPr>
            <p:ph type="dt" sz="half" idx="10"/>
          </p:nvPr>
        </p:nvSpPr>
        <p:spPr/>
        <p:txBody>
          <a:bodyPr/>
          <a:lstStyle/>
          <a:p>
            <a:fld id="{91D70524-B4CB-41AA-9EA4-035DCB8110B9}" type="datetime1">
              <a:rPr lang="en-GB" smtClean="0"/>
              <a:t>09/11/2021</a:t>
            </a:fld>
            <a:endParaRPr lang="en-GB"/>
          </a:p>
        </p:txBody>
      </p:sp>
      <p:sp>
        <p:nvSpPr>
          <p:cNvPr id="6" name="Footer Placeholder 5">
            <a:extLst>
              <a:ext uri="{FF2B5EF4-FFF2-40B4-BE49-F238E27FC236}">
                <a16:creationId xmlns:a16="http://schemas.microsoft.com/office/drawing/2014/main" id="{AFC226BB-D19E-45E3-A4C1-B8568ECDEF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86102D-85BA-48B1-82EA-B87B6848A9E9}"/>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1460770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FADAC-353A-45A2-BC98-316D6E7773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3E93448-F882-4459-B632-69B39AD1C2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7DC9503-24D6-488E-BCC7-0161EB36F4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54A03B1-FA35-4A37-9F7E-2C1FF023E0FB}"/>
              </a:ext>
            </a:extLst>
          </p:cNvPr>
          <p:cNvSpPr>
            <a:spLocks noGrp="1"/>
          </p:cNvSpPr>
          <p:nvPr>
            <p:ph type="dt" sz="half" idx="10"/>
          </p:nvPr>
        </p:nvSpPr>
        <p:spPr/>
        <p:txBody>
          <a:bodyPr/>
          <a:lstStyle/>
          <a:p>
            <a:fld id="{C8D801EF-DA06-4471-A610-CDB1C3E1A11F}" type="datetime1">
              <a:rPr lang="en-GB" smtClean="0"/>
              <a:t>09/11/2021</a:t>
            </a:fld>
            <a:endParaRPr lang="en-GB"/>
          </a:p>
        </p:txBody>
      </p:sp>
      <p:sp>
        <p:nvSpPr>
          <p:cNvPr id="6" name="Footer Placeholder 5">
            <a:extLst>
              <a:ext uri="{FF2B5EF4-FFF2-40B4-BE49-F238E27FC236}">
                <a16:creationId xmlns:a16="http://schemas.microsoft.com/office/drawing/2014/main" id="{7CF39241-CEA4-4142-972B-7B501E0192C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CA16A17-4D46-463F-87A9-D4A18AFD5ABF}"/>
              </a:ext>
            </a:extLst>
          </p:cNvPr>
          <p:cNvSpPr>
            <a:spLocks noGrp="1"/>
          </p:cNvSpPr>
          <p:nvPr>
            <p:ph type="sldNum" sz="quarter" idx="12"/>
          </p:nvPr>
        </p:nvSpPr>
        <p:spPr/>
        <p:txBody>
          <a:bodyPr/>
          <a:lstStyle/>
          <a:p>
            <a:fld id="{18A9053D-F767-4BAE-B72B-B42A21ED0EF8}" type="slidenum">
              <a:rPr lang="en-GB" smtClean="0"/>
              <a:t>‹#›</a:t>
            </a:fld>
            <a:endParaRPr lang="en-GB"/>
          </a:p>
        </p:txBody>
      </p:sp>
    </p:spTree>
    <p:extLst>
      <p:ext uri="{BB962C8B-B14F-4D97-AF65-F5344CB8AC3E}">
        <p14:creationId xmlns:p14="http://schemas.microsoft.com/office/powerpoint/2010/main" val="2154212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l="-26000" r="-26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A04E65-D49F-452E-A986-8FE1D81E47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B86B93-9C58-4F8D-A89C-3194F8824B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218DCAF-C552-4989-8E0B-5C40811DD3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BF8769-C497-4A7A-8951-F2B807C6B398}" type="datetime1">
              <a:rPr lang="en-GB" smtClean="0"/>
              <a:t>09/11/2021</a:t>
            </a:fld>
            <a:endParaRPr lang="en-GB"/>
          </a:p>
        </p:txBody>
      </p:sp>
      <p:sp>
        <p:nvSpPr>
          <p:cNvPr id="5" name="Footer Placeholder 4">
            <a:extLst>
              <a:ext uri="{FF2B5EF4-FFF2-40B4-BE49-F238E27FC236}">
                <a16:creationId xmlns:a16="http://schemas.microsoft.com/office/drawing/2014/main" id="{0925DAB7-391A-4FDF-BE5C-CCF2F4AA84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60B3BE1-7AA7-4A3C-9CDB-E59BAF663D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9053D-F767-4BAE-B72B-B42A21ED0EF8}" type="slidenum">
              <a:rPr lang="en-GB" smtClean="0"/>
              <a:t>‹#›</a:t>
            </a:fld>
            <a:endParaRPr lang="en-GB"/>
          </a:p>
        </p:txBody>
      </p:sp>
    </p:spTree>
    <p:extLst>
      <p:ext uri="{BB962C8B-B14F-4D97-AF65-F5344CB8AC3E}">
        <p14:creationId xmlns:p14="http://schemas.microsoft.com/office/powerpoint/2010/main" val="3781637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dirty="0">
                <a:solidFill>
                  <a:srgbClr val="41384A"/>
                </a:solidFill>
                <a:latin typeface="Georgia" panose="02040502050405020303" pitchFamily="18" charset="0"/>
              </a:rPr>
              <a:t>TITLES GEORGIA</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dirty="0">
                <a:solidFill>
                  <a:srgbClr val="41384A"/>
                </a:solidFill>
                <a:latin typeface="Arial" panose="020B0604020202020204" pitchFamily="34" charset="0"/>
                <a:cs typeface="Arial" panose="020B0604020202020204" pitchFamily="34" charset="0"/>
              </a:rPr>
              <a:t>BODY ARIAL- SLIDE 2</a:t>
            </a:r>
          </a:p>
          <a:p>
            <a:r>
              <a:rPr lang="en-US" dirty="0">
                <a:solidFill>
                  <a:srgbClr val="41384A"/>
                </a:solidFill>
                <a:latin typeface="Arial" panose="020B0604020202020204" pitchFamily="34" charset="0"/>
                <a:cs typeface="Arial" panose="020B0604020202020204" pitchFamily="34" charset="0"/>
              </a:rPr>
              <a:t>BODY ARIAL</a:t>
            </a:r>
            <a:endParaRPr lang="en-GB" dirty="0">
              <a:solidFill>
                <a:srgbClr val="41384A"/>
              </a:solidFill>
              <a:latin typeface="Arial" panose="020B0604020202020204" pitchFamily="34" charset="0"/>
              <a:cs typeface="Arial" panose="020B0604020202020204" pitchFamily="34" charset="0"/>
            </a:endParaRPr>
          </a:p>
          <a:p>
            <a:r>
              <a:rPr lang="en-US" dirty="0">
                <a:solidFill>
                  <a:srgbClr val="41384A"/>
                </a:solidFill>
                <a:latin typeface="Arial" panose="020B0604020202020204" pitchFamily="34" charset="0"/>
                <a:cs typeface="Arial" panose="020B0604020202020204" pitchFamily="34" charset="0"/>
              </a:rPr>
              <a:t>BODY ARIAL</a:t>
            </a:r>
            <a:endParaRPr lang="en-GB" dirty="0">
              <a:solidFill>
                <a:srgbClr val="41384A"/>
              </a:solidFill>
              <a:latin typeface="Arial" panose="020B0604020202020204" pitchFamily="34" charset="0"/>
              <a:cs typeface="Arial" panose="020B0604020202020204" pitchFamily="34" charset="0"/>
            </a:endParaRPr>
          </a:p>
          <a:p>
            <a:r>
              <a:rPr lang="en-US" dirty="0">
                <a:solidFill>
                  <a:srgbClr val="41384A"/>
                </a:solidFill>
                <a:latin typeface="Arial" panose="020B0604020202020204" pitchFamily="34" charset="0"/>
                <a:cs typeface="Arial" panose="020B0604020202020204" pitchFamily="34" charset="0"/>
              </a:rPr>
              <a:t>BODY ARIAL</a:t>
            </a:r>
            <a:endParaRPr lang="en-GB" dirty="0">
              <a:solidFill>
                <a:srgbClr val="41384A"/>
              </a:solidFill>
              <a:latin typeface="Arial" panose="020B0604020202020204" pitchFamily="34" charset="0"/>
              <a:cs typeface="Arial" panose="020B0604020202020204" pitchFamily="34" charset="0"/>
            </a:endParaRPr>
          </a:p>
          <a:p>
            <a:r>
              <a:rPr lang="en-US" dirty="0">
                <a:solidFill>
                  <a:srgbClr val="41384A"/>
                </a:solidFill>
                <a:latin typeface="Arial" panose="020B0604020202020204" pitchFamily="34" charset="0"/>
                <a:cs typeface="Arial" panose="020B0604020202020204" pitchFamily="34" charset="0"/>
              </a:rPr>
              <a:t>BODY ARIAL</a:t>
            </a:r>
            <a:endParaRPr lang="en-GB" dirty="0">
              <a:solidFill>
                <a:srgbClr val="41384A"/>
              </a:solidFill>
              <a:latin typeface="Arial" panose="020B0604020202020204" pitchFamily="34" charset="0"/>
              <a:cs typeface="Arial" panose="020B0604020202020204" pitchFamily="34" charset="0"/>
            </a:endParaRPr>
          </a:p>
          <a:p>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B74D336A-8BAD-4165-ADE8-0A93AF2A29F2}"/>
              </a:ext>
            </a:extLst>
          </p:cNvPr>
          <p:cNvSpPr>
            <a:spLocks noGrp="1"/>
          </p:cNvSpPr>
          <p:nvPr>
            <p:ph type="sldNum" sz="quarter" idx="12"/>
          </p:nvPr>
        </p:nvSpPr>
        <p:spPr/>
        <p:txBody>
          <a:bodyPr/>
          <a:lstStyle/>
          <a:p>
            <a:fld id="{18A9053D-F767-4BAE-B72B-B42A21ED0EF8}" type="slidenum">
              <a:rPr lang="en-GB" smtClean="0"/>
              <a:t>1</a:t>
            </a:fld>
            <a:endParaRPr lang="en-GB"/>
          </a:p>
        </p:txBody>
      </p:sp>
      <p:pic>
        <p:nvPicPr>
          <p:cNvPr id="2" name="Picture 1">
            <a:extLst>
              <a:ext uri="{FF2B5EF4-FFF2-40B4-BE49-F238E27FC236}">
                <a16:creationId xmlns:a16="http://schemas.microsoft.com/office/drawing/2014/main" id="{F45F19BE-8C6E-4FAA-A0E6-730499BA7C3E}"/>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39774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dirty="0">
                <a:solidFill>
                  <a:srgbClr val="41384A"/>
                </a:solidFill>
                <a:latin typeface="Georgia" panose="02040502050405020303" pitchFamily="18" charset="0"/>
              </a:rPr>
              <a:t>Types of Cyberbullying </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dirty="0">
                <a:solidFill>
                  <a:srgbClr val="41384A"/>
                </a:solidFill>
                <a:latin typeface="Arial" panose="020B0604020202020204" pitchFamily="34" charset="0"/>
                <a:cs typeface="Arial" panose="020B0604020202020204" pitchFamily="34" charset="0"/>
              </a:rPr>
              <a:t>Impersonation </a:t>
            </a:r>
          </a:p>
          <a:p>
            <a:pPr marL="0" indent="0">
              <a:buNone/>
            </a:pPr>
            <a:r>
              <a:rPr lang="en-US" dirty="0">
                <a:solidFill>
                  <a:srgbClr val="41384A"/>
                </a:solidFill>
                <a:latin typeface="Arial" panose="020B0604020202020204" pitchFamily="34" charset="0"/>
                <a:cs typeface="Arial" panose="020B0604020202020204" pitchFamily="34" charset="0"/>
              </a:rPr>
              <a:t>Pretending to be someone else online, making fake accounts or logging into somebodies account without permission. </a:t>
            </a:r>
            <a:endParaRPr lang="en-GB" dirty="0">
              <a:solidFill>
                <a:srgbClr val="41384A"/>
              </a:solidFill>
              <a:latin typeface="Arial" panose="020B0604020202020204" pitchFamily="34" charset="0"/>
              <a:cs typeface="Arial" panose="020B0604020202020204" pitchFamily="34" charset="0"/>
            </a:endParaRPr>
          </a:p>
          <a:p>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E9A23EF9-768E-46F0-9030-8F40A70BB63B}"/>
              </a:ext>
            </a:extLst>
          </p:cNvPr>
          <p:cNvSpPr>
            <a:spLocks noGrp="1"/>
          </p:cNvSpPr>
          <p:nvPr>
            <p:ph type="sldNum" sz="quarter" idx="12"/>
          </p:nvPr>
        </p:nvSpPr>
        <p:spPr/>
        <p:txBody>
          <a:bodyPr/>
          <a:lstStyle/>
          <a:p>
            <a:fld id="{18A9053D-F767-4BAE-B72B-B42A21ED0EF8}" type="slidenum">
              <a:rPr lang="en-GB" smtClean="0"/>
              <a:t>10</a:t>
            </a:fld>
            <a:endParaRPr lang="en-GB"/>
          </a:p>
        </p:txBody>
      </p:sp>
      <p:pic>
        <p:nvPicPr>
          <p:cNvPr id="2" name="Picture 1">
            <a:extLst>
              <a:ext uri="{FF2B5EF4-FFF2-40B4-BE49-F238E27FC236}">
                <a16:creationId xmlns:a16="http://schemas.microsoft.com/office/drawing/2014/main" id="{B257B676-2C62-4810-898D-5D54506D4449}"/>
              </a:ext>
            </a:extLst>
          </p:cNvPr>
          <p:cNvPicPr>
            <a:picLocks noChangeAspect="1"/>
          </p:cNvPicPr>
          <p:nvPr/>
        </p:nvPicPr>
        <p:blipFill>
          <a:blip r:embed="rId3"/>
          <a:stretch>
            <a:fillRect/>
          </a:stretch>
        </p:blipFill>
        <p:spPr>
          <a:xfrm>
            <a:off x="3730392" y="3429000"/>
            <a:ext cx="4731215" cy="3366082"/>
          </a:xfrm>
          <a:prstGeom prst="rect">
            <a:avLst/>
          </a:prstGeom>
        </p:spPr>
      </p:pic>
    </p:spTree>
    <p:extLst>
      <p:ext uri="{BB962C8B-B14F-4D97-AF65-F5344CB8AC3E}">
        <p14:creationId xmlns:p14="http://schemas.microsoft.com/office/powerpoint/2010/main" val="3467867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dirty="0">
                <a:solidFill>
                  <a:srgbClr val="41384A"/>
                </a:solidFill>
                <a:latin typeface="Georgia" panose="02040502050405020303" pitchFamily="18" charset="0"/>
              </a:rPr>
              <a:t>Is Cyberbullying a Crime?</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normAutofit fontScale="77500" lnSpcReduction="20000"/>
          </a:bodyPr>
          <a:lstStyle/>
          <a:p>
            <a:pPr marL="0" indent="0" fontAlgn="base">
              <a:buNone/>
            </a:pPr>
            <a:endParaRPr lang="en-US" b="1" dirty="0"/>
          </a:p>
          <a:p>
            <a:pPr fontAlgn="base"/>
            <a:r>
              <a:rPr lang="en-US" dirty="0">
                <a:latin typeface="Arial" panose="020B0604020202020204" pitchFamily="34" charset="0"/>
                <a:cs typeface="Arial" panose="020B0604020202020204" pitchFamily="34" charset="0"/>
              </a:rPr>
              <a:t>24% of pupils of KS4 age nationally said they have been bullied online. </a:t>
            </a:r>
          </a:p>
          <a:p>
            <a:pPr fontAlgn="base"/>
            <a:r>
              <a:rPr lang="en-US" dirty="0">
                <a:latin typeface="Arial" panose="020B0604020202020204" pitchFamily="34" charset="0"/>
                <a:cs typeface="Arial" panose="020B0604020202020204" pitchFamily="34" charset="0"/>
              </a:rPr>
              <a:t>Most bullying is not against the law, but it is never OK. Most social media apps and games, like schools, have  rules which ban bullying </a:t>
            </a:r>
            <a:r>
              <a:rPr lang="en-US" dirty="0" err="1">
                <a:latin typeface="Arial" panose="020B0604020202020204" pitchFamily="34" charset="0"/>
                <a:cs typeface="Arial" panose="020B0604020202020204" pitchFamily="34" charset="0"/>
              </a:rPr>
              <a:t>behaviour</a:t>
            </a:r>
            <a:r>
              <a:rPr lang="en-US" dirty="0">
                <a:latin typeface="Arial" panose="020B0604020202020204" pitchFamily="34" charset="0"/>
                <a:cs typeface="Arial" panose="020B0604020202020204" pitchFamily="34" charset="0"/>
              </a:rPr>
              <a:t>.</a:t>
            </a:r>
          </a:p>
          <a:p>
            <a:pPr marL="0" indent="0" fontAlgn="base">
              <a:buNone/>
            </a:pPr>
            <a:endParaRPr lang="en-US" dirty="0">
              <a:latin typeface="Arial" panose="020B0604020202020204" pitchFamily="34" charset="0"/>
              <a:cs typeface="Arial" panose="020B0604020202020204" pitchFamily="34" charset="0"/>
            </a:endParaRPr>
          </a:p>
          <a:p>
            <a:pPr fontAlgn="base"/>
            <a:r>
              <a:rPr lang="en-US" b="1" u="sng" dirty="0">
                <a:latin typeface="Arial" panose="020B0604020202020204" pitchFamily="34" charset="0"/>
                <a:cs typeface="Arial" panose="020B0604020202020204" pitchFamily="34" charset="0"/>
              </a:rPr>
              <a:t>However Some bullying </a:t>
            </a:r>
            <a:r>
              <a:rPr lang="en-US" b="1" u="sng" dirty="0" err="1">
                <a:latin typeface="Arial" panose="020B0604020202020204" pitchFamily="34" charset="0"/>
                <a:cs typeface="Arial" panose="020B0604020202020204" pitchFamily="34" charset="0"/>
              </a:rPr>
              <a:t>behaviour</a:t>
            </a:r>
            <a:r>
              <a:rPr lang="en-US" b="1" u="sng" dirty="0">
                <a:latin typeface="Arial" panose="020B0604020202020204" pitchFamily="34" charset="0"/>
                <a:cs typeface="Arial" panose="020B0604020202020204" pitchFamily="34" charset="0"/>
              </a:rPr>
              <a:t> is illegal</a:t>
            </a:r>
            <a:r>
              <a:rPr lang="en-US" dirty="0">
                <a:latin typeface="Arial" panose="020B0604020202020204" pitchFamily="34" charset="0"/>
                <a:cs typeface="Arial" panose="020B0604020202020204" pitchFamily="34" charset="0"/>
              </a:rPr>
              <a:t>. It is a crime if someone:</a:t>
            </a:r>
          </a:p>
          <a:p>
            <a:pPr fontAlgn="base"/>
            <a:r>
              <a:rPr lang="en-US" dirty="0">
                <a:latin typeface="Arial" panose="020B0604020202020204" pitchFamily="34" charset="0"/>
                <a:cs typeface="Arial" panose="020B0604020202020204" pitchFamily="34" charset="0"/>
              </a:rPr>
              <a:t>Forces someone else to do so something sexual or share a nude/semi-nude image</a:t>
            </a:r>
          </a:p>
          <a:p>
            <a:pPr fontAlgn="base"/>
            <a:r>
              <a:rPr lang="en-US" dirty="0">
                <a:latin typeface="Arial" panose="020B0604020202020204" pitchFamily="34" charset="0"/>
                <a:cs typeface="Arial" panose="020B0604020202020204" pitchFamily="34" charset="0"/>
              </a:rPr>
              <a:t>Shares, or threatens to share, an under 18 year old’s nude or semi-nude images</a:t>
            </a:r>
          </a:p>
          <a:p>
            <a:pPr fontAlgn="base"/>
            <a:r>
              <a:rPr lang="en-US" dirty="0">
                <a:latin typeface="Arial" panose="020B0604020202020204" pitchFamily="34" charset="0"/>
                <a:cs typeface="Arial" panose="020B0604020202020204" pitchFamily="34" charset="0"/>
              </a:rPr>
              <a:t>Bullying someone because of their race, gender, sexual identity, or if you have a disability</a:t>
            </a:r>
          </a:p>
          <a:p>
            <a:pPr fontAlgn="base"/>
            <a:r>
              <a:rPr lang="en-US" dirty="0">
                <a:latin typeface="Arial" panose="020B0604020202020204" pitchFamily="34" charset="0"/>
                <a:cs typeface="Arial" panose="020B0604020202020204" pitchFamily="34" charset="0"/>
              </a:rPr>
              <a:t>If someone is threatening or harassing you, this can also be a crime.</a:t>
            </a:r>
          </a:p>
          <a:p>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5AC2DCC6-8D1E-4DBB-B89B-C56F936F513C}"/>
              </a:ext>
            </a:extLst>
          </p:cNvPr>
          <p:cNvSpPr>
            <a:spLocks noGrp="1"/>
          </p:cNvSpPr>
          <p:nvPr>
            <p:ph type="sldNum" sz="quarter" idx="12"/>
          </p:nvPr>
        </p:nvSpPr>
        <p:spPr/>
        <p:txBody>
          <a:bodyPr/>
          <a:lstStyle/>
          <a:p>
            <a:fld id="{18A9053D-F767-4BAE-B72B-B42A21ED0EF8}" type="slidenum">
              <a:rPr lang="en-GB" smtClean="0"/>
              <a:t>11</a:t>
            </a:fld>
            <a:endParaRPr lang="en-GB"/>
          </a:p>
        </p:txBody>
      </p:sp>
    </p:spTree>
    <p:extLst>
      <p:ext uri="{BB962C8B-B14F-4D97-AF65-F5344CB8AC3E}">
        <p14:creationId xmlns:p14="http://schemas.microsoft.com/office/powerpoint/2010/main" val="3366126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dirty="0">
                <a:solidFill>
                  <a:srgbClr val="41384A"/>
                </a:solidFill>
                <a:latin typeface="Georgia" panose="02040502050405020303" pitchFamily="18" charset="0"/>
              </a:rPr>
              <a:t>What are the consequences of Cyberbullying?</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dirty="0">
                <a:solidFill>
                  <a:srgbClr val="41384A"/>
                </a:solidFill>
                <a:latin typeface="Arial" panose="020B0604020202020204" pitchFamily="34" charset="0"/>
                <a:cs typeface="Arial" panose="020B0604020202020204" pitchFamily="34" charset="0"/>
              </a:rPr>
              <a:t>BODY ARIAL- SLIDE 9</a:t>
            </a:r>
          </a:p>
          <a:p>
            <a:r>
              <a:rPr lang="en-US" dirty="0">
                <a:solidFill>
                  <a:srgbClr val="41384A"/>
                </a:solidFill>
                <a:latin typeface="Arial" panose="020B0604020202020204" pitchFamily="34" charset="0"/>
                <a:cs typeface="Arial" panose="020B0604020202020204" pitchFamily="34" charset="0"/>
              </a:rPr>
              <a:t>BODY ARIAL</a:t>
            </a:r>
            <a:endParaRPr lang="en-GB" dirty="0">
              <a:solidFill>
                <a:srgbClr val="41384A"/>
              </a:solidFill>
              <a:latin typeface="Arial" panose="020B0604020202020204" pitchFamily="34" charset="0"/>
              <a:cs typeface="Arial" panose="020B0604020202020204" pitchFamily="34" charset="0"/>
            </a:endParaRPr>
          </a:p>
          <a:p>
            <a:r>
              <a:rPr lang="en-US" dirty="0">
                <a:solidFill>
                  <a:srgbClr val="41384A"/>
                </a:solidFill>
                <a:latin typeface="Arial" panose="020B0604020202020204" pitchFamily="34" charset="0"/>
                <a:cs typeface="Arial" panose="020B0604020202020204" pitchFamily="34" charset="0"/>
              </a:rPr>
              <a:t>BODY ARIAL</a:t>
            </a:r>
            <a:endParaRPr lang="en-GB" dirty="0">
              <a:solidFill>
                <a:srgbClr val="41384A"/>
              </a:solidFill>
              <a:latin typeface="Arial" panose="020B0604020202020204" pitchFamily="34" charset="0"/>
              <a:cs typeface="Arial" panose="020B0604020202020204" pitchFamily="34" charset="0"/>
            </a:endParaRPr>
          </a:p>
          <a:p>
            <a:r>
              <a:rPr lang="en-US" dirty="0">
                <a:solidFill>
                  <a:srgbClr val="41384A"/>
                </a:solidFill>
                <a:latin typeface="Arial" panose="020B0604020202020204" pitchFamily="34" charset="0"/>
                <a:cs typeface="Arial" panose="020B0604020202020204" pitchFamily="34" charset="0"/>
              </a:rPr>
              <a:t>BODY ARIAL</a:t>
            </a:r>
            <a:endParaRPr lang="en-GB" dirty="0">
              <a:solidFill>
                <a:srgbClr val="41384A"/>
              </a:solidFill>
              <a:latin typeface="Arial" panose="020B0604020202020204" pitchFamily="34" charset="0"/>
              <a:cs typeface="Arial" panose="020B0604020202020204" pitchFamily="34" charset="0"/>
            </a:endParaRPr>
          </a:p>
          <a:p>
            <a:r>
              <a:rPr lang="en-US" dirty="0">
                <a:solidFill>
                  <a:srgbClr val="41384A"/>
                </a:solidFill>
                <a:latin typeface="Arial" panose="020B0604020202020204" pitchFamily="34" charset="0"/>
                <a:cs typeface="Arial" panose="020B0604020202020204" pitchFamily="34" charset="0"/>
              </a:rPr>
              <a:t>BODY ARIAL</a:t>
            </a:r>
            <a:endParaRPr lang="en-GB" dirty="0">
              <a:solidFill>
                <a:srgbClr val="41384A"/>
              </a:solidFill>
              <a:latin typeface="Arial" panose="020B0604020202020204" pitchFamily="34" charset="0"/>
              <a:cs typeface="Arial" panose="020B0604020202020204" pitchFamily="34" charset="0"/>
            </a:endParaRPr>
          </a:p>
          <a:p>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405A6567-905B-4EBA-A961-A7A338B50B5F}"/>
              </a:ext>
            </a:extLst>
          </p:cNvPr>
          <p:cNvSpPr>
            <a:spLocks noGrp="1"/>
          </p:cNvSpPr>
          <p:nvPr>
            <p:ph type="sldNum" sz="quarter" idx="12"/>
          </p:nvPr>
        </p:nvSpPr>
        <p:spPr/>
        <p:txBody>
          <a:bodyPr/>
          <a:lstStyle/>
          <a:p>
            <a:fld id="{18A9053D-F767-4BAE-B72B-B42A21ED0EF8}" type="slidenum">
              <a:rPr lang="en-GB" smtClean="0"/>
              <a:t>12</a:t>
            </a:fld>
            <a:endParaRPr lang="en-GB"/>
          </a:p>
        </p:txBody>
      </p:sp>
      <p:pic>
        <p:nvPicPr>
          <p:cNvPr id="2" name="Picture 1">
            <a:extLst>
              <a:ext uri="{FF2B5EF4-FFF2-40B4-BE49-F238E27FC236}">
                <a16:creationId xmlns:a16="http://schemas.microsoft.com/office/drawing/2014/main" id="{564EBE84-72C7-49D5-BCBE-A4FE1106D2F5}"/>
              </a:ext>
            </a:extLst>
          </p:cNvPr>
          <p:cNvPicPr>
            <a:picLocks noChangeAspect="1"/>
          </p:cNvPicPr>
          <p:nvPr/>
        </p:nvPicPr>
        <p:blipFill>
          <a:blip r:embed="rId4"/>
          <a:stretch>
            <a:fillRect/>
          </a:stretch>
        </p:blipFill>
        <p:spPr>
          <a:xfrm>
            <a:off x="235706" y="1690687"/>
            <a:ext cx="11820306" cy="4586525"/>
          </a:xfrm>
          <a:prstGeom prst="rect">
            <a:avLst/>
          </a:prstGeom>
        </p:spPr>
      </p:pic>
    </p:spTree>
    <p:extLst>
      <p:ext uri="{BB962C8B-B14F-4D97-AF65-F5344CB8AC3E}">
        <p14:creationId xmlns:p14="http://schemas.microsoft.com/office/powerpoint/2010/main" val="1164689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dirty="0">
                <a:solidFill>
                  <a:srgbClr val="41384A"/>
                </a:solidFill>
                <a:latin typeface="Georgia" panose="02040502050405020303" pitchFamily="18" charset="0"/>
              </a:rPr>
              <a:t>What are the consequences of Cyberbullying?</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dirty="0"/>
              <a:t>Consequences for the bully can include </a:t>
            </a:r>
          </a:p>
          <a:p>
            <a:pPr marL="0" indent="0">
              <a:buNone/>
            </a:pPr>
            <a:endParaRPr lang="en-US" dirty="0"/>
          </a:p>
          <a:p>
            <a:pPr marL="0" indent="0">
              <a:buNone/>
            </a:pPr>
            <a:r>
              <a:rPr lang="en-US" dirty="0"/>
              <a:t>School sanctions involving exclusion.</a:t>
            </a:r>
          </a:p>
          <a:p>
            <a:pPr marL="0" indent="0">
              <a:buNone/>
            </a:pPr>
            <a:r>
              <a:rPr lang="en-US" dirty="0"/>
              <a:t>Police involvement (serious cases have resulted in prison sentences)</a:t>
            </a:r>
          </a:p>
          <a:p>
            <a:pPr marL="0" indent="0">
              <a:buNone/>
            </a:pPr>
            <a:r>
              <a:rPr lang="en-US" dirty="0"/>
              <a:t>Isolation for the bully when people dislike what they have done.</a:t>
            </a:r>
          </a:p>
          <a:p>
            <a:pPr marL="0" indent="0">
              <a:buNone/>
            </a:pPr>
            <a:r>
              <a:rPr lang="en-US" dirty="0"/>
              <a:t>Negative digital footprint. </a:t>
            </a:r>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365125"/>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405A6567-905B-4EBA-A961-A7A338B50B5F}"/>
              </a:ext>
            </a:extLst>
          </p:cNvPr>
          <p:cNvSpPr>
            <a:spLocks noGrp="1"/>
          </p:cNvSpPr>
          <p:nvPr>
            <p:ph type="sldNum" sz="quarter" idx="12"/>
          </p:nvPr>
        </p:nvSpPr>
        <p:spPr/>
        <p:txBody>
          <a:bodyPr/>
          <a:lstStyle/>
          <a:p>
            <a:fld id="{18A9053D-F767-4BAE-B72B-B42A21ED0EF8}" type="slidenum">
              <a:rPr lang="en-GB" smtClean="0"/>
              <a:t>13</a:t>
            </a:fld>
            <a:endParaRPr lang="en-GB"/>
          </a:p>
        </p:txBody>
      </p:sp>
    </p:spTree>
    <p:extLst>
      <p:ext uri="{BB962C8B-B14F-4D97-AF65-F5344CB8AC3E}">
        <p14:creationId xmlns:p14="http://schemas.microsoft.com/office/powerpoint/2010/main" val="4131299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dirty="0">
                <a:solidFill>
                  <a:srgbClr val="41384A"/>
                </a:solidFill>
                <a:latin typeface="Georgia" panose="02040502050405020303" pitchFamily="18" charset="0"/>
              </a:rPr>
              <a:t>What can we do to reduce your risk of online bullying?</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dirty="0"/>
              <a:t>Keep all passwords private </a:t>
            </a:r>
          </a:p>
          <a:p>
            <a:r>
              <a:rPr lang="en-US" dirty="0"/>
              <a:t>Don’t share too much information online.</a:t>
            </a:r>
          </a:p>
          <a:p>
            <a:r>
              <a:rPr lang="en-US" dirty="0"/>
              <a:t>Don’t post things that you would be embarrassed if your family saw it</a:t>
            </a:r>
          </a:p>
          <a:p>
            <a:r>
              <a:rPr lang="en-US" dirty="0"/>
              <a:t>Know how to report on each app/technology you use. </a:t>
            </a:r>
          </a:p>
          <a:p>
            <a:r>
              <a:rPr lang="en-US" dirty="0"/>
              <a:t>Don’t be an idle bystander (call it out)</a:t>
            </a:r>
          </a:p>
          <a:p>
            <a:r>
              <a:rPr lang="en-US" dirty="0"/>
              <a:t>Make a copy (screenshot) of the bullying</a:t>
            </a:r>
          </a:p>
          <a:p>
            <a:r>
              <a:rPr lang="en-US" dirty="0"/>
              <a:t>Block bullies. </a:t>
            </a:r>
          </a:p>
          <a:p>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947" y="5794646"/>
            <a:ext cx="2924836" cy="1034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405A6567-905B-4EBA-A961-A7A338B50B5F}"/>
              </a:ext>
            </a:extLst>
          </p:cNvPr>
          <p:cNvSpPr>
            <a:spLocks noGrp="1"/>
          </p:cNvSpPr>
          <p:nvPr>
            <p:ph type="sldNum" sz="quarter" idx="12"/>
          </p:nvPr>
        </p:nvSpPr>
        <p:spPr/>
        <p:txBody>
          <a:bodyPr/>
          <a:lstStyle/>
          <a:p>
            <a:fld id="{18A9053D-F767-4BAE-B72B-B42A21ED0EF8}" type="slidenum">
              <a:rPr lang="en-GB" smtClean="0"/>
              <a:t>14</a:t>
            </a:fld>
            <a:endParaRPr lang="en-GB"/>
          </a:p>
        </p:txBody>
      </p:sp>
    </p:spTree>
    <p:extLst>
      <p:ext uri="{BB962C8B-B14F-4D97-AF65-F5344CB8AC3E}">
        <p14:creationId xmlns:p14="http://schemas.microsoft.com/office/powerpoint/2010/main" val="1440943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BBDC-C6B9-4EC9-8BA8-182B3A40A6FA}"/>
              </a:ext>
            </a:extLst>
          </p:cNvPr>
          <p:cNvSpPr>
            <a:spLocks noGrp="1"/>
          </p:cNvSpPr>
          <p:nvPr>
            <p:ph type="title"/>
          </p:nvPr>
        </p:nvSpPr>
        <p:spPr/>
        <p:txBody>
          <a:bodyPr/>
          <a:lstStyle/>
          <a:p>
            <a:r>
              <a:rPr lang="en-US" dirty="0">
                <a:latin typeface="Georgia" panose="02040502050405020303" pitchFamily="18" charset="0"/>
              </a:rPr>
              <a:t>Grooming. </a:t>
            </a:r>
            <a:endParaRPr lang="en-GB" dirty="0">
              <a:latin typeface="Georgia" panose="02040502050405020303" pitchFamily="18" charset="0"/>
            </a:endParaRPr>
          </a:p>
        </p:txBody>
      </p:sp>
      <p:sp>
        <p:nvSpPr>
          <p:cNvPr id="3" name="Content Placeholder 2">
            <a:extLst>
              <a:ext uri="{FF2B5EF4-FFF2-40B4-BE49-F238E27FC236}">
                <a16:creationId xmlns:a16="http://schemas.microsoft.com/office/drawing/2014/main" id="{D2EEB16C-0D9F-4938-9F1C-7F4ED18F257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Grooming is when someone builds an emotional connection with a child to gain their trust so that they can exploit them in some way. This can be to abuse the child emotionally, financially or sexually. It can also be used to </a:t>
            </a:r>
            <a:r>
              <a:rPr lang="en-US" dirty="0" err="1">
                <a:latin typeface="Arial" panose="020B0604020202020204" pitchFamily="34" charset="0"/>
                <a:cs typeface="Arial" panose="020B0604020202020204" pitchFamily="34" charset="0"/>
              </a:rPr>
              <a:t>radicalise</a:t>
            </a:r>
            <a:r>
              <a:rPr lang="en-US" dirty="0">
                <a:latin typeface="Arial" panose="020B0604020202020204" pitchFamily="34" charset="0"/>
                <a:cs typeface="Arial" panose="020B0604020202020204" pitchFamily="34" charset="0"/>
              </a:rPr>
              <a:t> somebody into agreeing with extremist views or actions.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Groomers can be any age or sex.</a:t>
            </a:r>
          </a:p>
          <a:p>
            <a:r>
              <a:rPr lang="en-US" dirty="0">
                <a:latin typeface="Arial" panose="020B0604020202020204" pitchFamily="34" charset="0"/>
                <a:cs typeface="Arial" panose="020B0604020202020204" pitchFamily="34" charset="0"/>
              </a:rPr>
              <a:t>You never know who is contacting you.</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91D507-F53E-447D-9F5C-4BA0B6F5C804}"/>
              </a:ext>
            </a:extLst>
          </p:cNvPr>
          <p:cNvSpPr>
            <a:spLocks noGrp="1"/>
          </p:cNvSpPr>
          <p:nvPr>
            <p:ph type="sldNum" sz="quarter" idx="12"/>
          </p:nvPr>
        </p:nvSpPr>
        <p:spPr/>
        <p:txBody>
          <a:bodyPr/>
          <a:lstStyle/>
          <a:p>
            <a:fld id="{18A9053D-F767-4BAE-B72B-B42A21ED0EF8}" type="slidenum">
              <a:rPr lang="en-GB" smtClean="0"/>
              <a:t>15</a:t>
            </a:fld>
            <a:endParaRPr lang="en-GB"/>
          </a:p>
        </p:txBody>
      </p:sp>
      <p:pic>
        <p:nvPicPr>
          <p:cNvPr id="5" name="Picture 4">
            <a:extLst>
              <a:ext uri="{FF2B5EF4-FFF2-40B4-BE49-F238E27FC236}">
                <a16:creationId xmlns:a16="http://schemas.microsoft.com/office/drawing/2014/main" id="{1C37D13F-AA83-4EE6-9D4F-DC843E61B667}"/>
              </a:ext>
            </a:extLst>
          </p:cNvPr>
          <p:cNvPicPr>
            <a:picLocks noChangeAspect="1"/>
          </p:cNvPicPr>
          <p:nvPr/>
        </p:nvPicPr>
        <p:blipFill>
          <a:blip r:embed="rId2"/>
          <a:stretch>
            <a:fillRect/>
          </a:stretch>
        </p:blipFill>
        <p:spPr>
          <a:xfrm>
            <a:off x="9229087" y="136525"/>
            <a:ext cx="2962913" cy="1048603"/>
          </a:xfrm>
          <a:prstGeom prst="rect">
            <a:avLst/>
          </a:prstGeom>
        </p:spPr>
      </p:pic>
      <p:pic>
        <p:nvPicPr>
          <p:cNvPr id="6" name="Picture 5">
            <a:extLst>
              <a:ext uri="{FF2B5EF4-FFF2-40B4-BE49-F238E27FC236}">
                <a16:creationId xmlns:a16="http://schemas.microsoft.com/office/drawing/2014/main" id="{5F9E45F7-6527-4CC3-BD4F-18F2426882C1}"/>
              </a:ext>
            </a:extLst>
          </p:cNvPr>
          <p:cNvPicPr>
            <a:picLocks noChangeAspect="1"/>
          </p:cNvPicPr>
          <p:nvPr/>
        </p:nvPicPr>
        <p:blipFill>
          <a:blip r:embed="rId3"/>
          <a:stretch>
            <a:fillRect/>
          </a:stretch>
        </p:blipFill>
        <p:spPr>
          <a:xfrm>
            <a:off x="7463250" y="3877421"/>
            <a:ext cx="4251849" cy="2016942"/>
          </a:xfrm>
          <a:prstGeom prst="rect">
            <a:avLst/>
          </a:prstGeom>
        </p:spPr>
      </p:pic>
    </p:spTree>
    <p:extLst>
      <p:ext uri="{BB962C8B-B14F-4D97-AF65-F5344CB8AC3E}">
        <p14:creationId xmlns:p14="http://schemas.microsoft.com/office/powerpoint/2010/main" val="398971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604E-C3B7-4792-9619-D8ED78EB314A}"/>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8E989A1F-7B6A-47F7-B71C-6CC6504CC92E}"/>
              </a:ext>
            </a:extLst>
          </p:cNvPr>
          <p:cNvSpPr>
            <a:spLocks noGrp="1"/>
          </p:cNvSpPr>
          <p:nvPr>
            <p:ph type="sldNum" sz="quarter" idx="12"/>
          </p:nvPr>
        </p:nvSpPr>
        <p:spPr/>
        <p:txBody>
          <a:bodyPr/>
          <a:lstStyle/>
          <a:p>
            <a:fld id="{18A9053D-F767-4BAE-B72B-B42A21ED0EF8}" type="slidenum">
              <a:rPr lang="en-GB" smtClean="0"/>
              <a:t>16</a:t>
            </a:fld>
            <a:endParaRPr lang="en-GB"/>
          </a:p>
        </p:txBody>
      </p:sp>
      <p:pic>
        <p:nvPicPr>
          <p:cNvPr id="11" name="Content Placeholder 10">
            <a:extLst>
              <a:ext uri="{FF2B5EF4-FFF2-40B4-BE49-F238E27FC236}">
                <a16:creationId xmlns:a16="http://schemas.microsoft.com/office/drawing/2014/main" id="{31444175-B395-4514-9C69-C969E43B8C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944" y="0"/>
            <a:ext cx="12139055" cy="6858000"/>
          </a:xfrm>
        </p:spPr>
      </p:pic>
    </p:spTree>
    <p:extLst>
      <p:ext uri="{BB962C8B-B14F-4D97-AF65-F5344CB8AC3E}">
        <p14:creationId xmlns:p14="http://schemas.microsoft.com/office/powerpoint/2010/main" val="1810122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BBDC-C6B9-4EC9-8BA8-182B3A40A6FA}"/>
              </a:ext>
            </a:extLst>
          </p:cNvPr>
          <p:cNvSpPr>
            <a:spLocks noGrp="1"/>
          </p:cNvSpPr>
          <p:nvPr>
            <p:ph type="title"/>
          </p:nvPr>
        </p:nvSpPr>
        <p:spPr/>
        <p:txBody>
          <a:bodyPr/>
          <a:lstStyle/>
          <a:p>
            <a:r>
              <a:rPr lang="en-US" dirty="0">
                <a:latin typeface="Georgia" panose="02040502050405020303" pitchFamily="18" charset="0"/>
              </a:rPr>
              <a:t>Grooming. </a:t>
            </a:r>
            <a:r>
              <a:rPr lang="en-US" dirty="0" err="1">
                <a:latin typeface="Georgia" panose="02040502050405020303" pitchFamily="18" charset="0"/>
              </a:rPr>
              <a:t>Radicalisation</a:t>
            </a:r>
            <a:endParaRPr lang="en-GB" dirty="0">
              <a:latin typeface="Georgia" panose="02040502050405020303" pitchFamily="18" charset="0"/>
            </a:endParaRPr>
          </a:p>
        </p:txBody>
      </p:sp>
      <p:sp>
        <p:nvSpPr>
          <p:cNvPr id="3" name="Content Placeholder 2">
            <a:extLst>
              <a:ext uri="{FF2B5EF4-FFF2-40B4-BE49-F238E27FC236}">
                <a16:creationId xmlns:a16="http://schemas.microsoft.com/office/drawing/2014/main" id="{D2EEB16C-0D9F-4938-9F1C-7F4ED18F257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Political and religious extremist groups are now using online methods of grooming for recruitment. </a:t>
            </a:r>
          </a:p>
          <a:p>
            <a:r>
              <a:rPr lang="en-US" dirty="0">
                <a:latin typeface="Arial" panose="020B0604020202020204" pitchFamily="34" charset="0"/>
                <a:cs typeface="Arial" panose="020B0604020202020204" pitchFamily="34" charset="0"/>
              </a:rPr>
              <a:t>Far right groups using social media have had huge success advertising extreme acts. ‘Britain first’ had 2 million likes on </a:t>
            </a:r>
            <a:r>
              <a:rPr lang="en-US" dirty="0" err="1">
                <a:latin typeface="Arial" panose="020B0604020202020204" pitchFamily="34" charset="0"/>
                <a:cs typeface="Arial" panose="020B0604020202020204" pitchFamily="34" charset="0"/>
              </a:rPr>
              <a:t>facebook</a:t>
            </a:r>
            <a:r>
              <a:rPr lang="en-US" dirty="0">
                <a:latin typeface="Arial" panose="020B0604020202020204" pitchFamily="34" charset="0"/>
                <a:cs typeface="Arial" panose="020B0604020202020204" pitchFamily="34" charset="0"/>
              </a:rPr>
              <a:t> before the account was deleted. </a:t>
            </a:r>
          </a:p>
          <a:p>
            <a:r>
              <a:rPr lang="en-US" dirty="0">
                <a:latin typeface="Arial" panose="020B0604020202020204" pitchFamily="34" charset="0"/>
                <a:cs typeface="Arial" panose="020B0604020202020204" pitchFamily="34" charset="0"/>
              </a:rPr>
              <a:t>Gangs have also used social media and </a:t>
            </a:r>
            <a:r>
              <a:rPr lang="en-US" dirty="0" err="1">
                <a:latin typeface="Arial" panose="020B0604020202020204" pitchFamily="34" charset="0"/>
                <a:cs typeface="Arial" panose="020B0604020202020204" pitchFamily="34" charset="0"/>
              </a:rPr>
              <a:t>youtube</a:t>
            </a:r>
            <a:r>
              <a:rPr lang="en-US" dirty="0">
                <a:latin typeface="Arial" panose="020B0604020202020204" pitchFamily="34" charset="0"/>
                <a:cs typeface="Arial" panose="020B0604020202020204" pitchFamily="34" charset="0"/>
              </a:rPr>
              <a:t> channels which have been linked to a rise in knife crime in cities. </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F91D507-F53E-447D-9F5C-4BA0B6F5C804}"/>
              </a:ext>
            </a:extLst>
          </p:cNvPr>
          <p:cNvSpPr>
            <a:spLocks noGrp="1"/>
          </p:cNvSpPr>
          <p:nvPr>
            <p:ph type="sldNum" sz="quarter" idx="12"/>
          </p:nvPr>
        </p:nvSpPr>
        <p:spPr/>
        <p:txBody>
          <a:bodyPr/>
          <a:lstStyle/>
          <a:p>
            <a:fld id="{18A9053D-F767-4BAE-B72B-B42A21ED0EF8}" type="slidenum">
              <a:rPr lang="en-GB" smtClean="0"/>
              <a:t>17</a:t>
            </a:fld>
            <a:endParaRPr lang="en-GB"/>
          </a:p>
        </p:txBody>
      </p:sp>
      <p:pic>
        <p:nvPicPr>
          <p:cNvPr id="5" name="Picture 4">
            <a:extLst>
              <a:ext uri="{FF2B5EF4-FFF2-40B4-BE49-F238E27FC236}">
                <a16:creationId xmlns:a16="http://schemas.microsoft.com/office/drawing/2014/main" id="{1C37D13F-AA83-4EE6-9D4F-DC843E61B667}"/>
              </a:ext>
            </a:extLst>
          </p:cNvPr>
          <p:cNvPicPr>
            <a:picLocks noChangeAspect="1"/>
          </p:cNvPicPr>
          <p:nvPr/>
        </p:nvPicPr>
        <p:blipFill>
          <a:blip r:embed="rId2"/>
          <a:stretch>
            <a:fillRect/>
          </a:stretch>
        </p:blipFill>
        <p:spPr>
          <a:xfrm>
            <a:off x="9229087" y="136525"/>
            <a:ext cx="2962913" cy="1048603"/>
          </a:xfrm>
          <a:prstGeom prst="rect">
            <a:avLst/>
          </a:prstGeom>
        </p:spPr>
      </p:pic>
    </p:spTree>
    <p:extLst>
      <p:ext uri="{BB962C8B-B14F-4D97-AF65-F5344CB8AC3E}">
        <p14:creationId xmlns:p14="http://schemas.microsoft.com/office/powerpoint/2010/main" val="2244589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5AF00-F368-4609-B864-C6B5F32CD7EA}"/>
              </a:ext>
            </a:extLst>
          </p:cNvPr>
          <p:cNvSpPr>
            <a:spLocks noGrp="1"/>
          </p:cNvSpPr>
          <p:nvPr>
            <p:ph type="title"/>
          </p:nvPr>
        </p:nvSpPr>
        <p:spPr/>
        <p:txBody>
          <a:bodyPr/>
          <a:lstStyle/>
          <a:p>
            <a:r>
              <a:rPr lang="en-US" dirty="0">
                <a:latin typeface="Georgia" panose="02040502050405020303" pitchFamily="18" charset="0"/>
              </a:rPr>
              <a:t>Grooming – What can you do to </a:t>
            </a:r>
            <a:br>
              <a:rPr lang="en-US" dirty="0">
                <a:latin typeface="Georgia" panose="02040502050405020303" pitchFamily="18" charset="0"/>
              </a:rPr>
            </a:br>
            <a:r>
              <a:rPr lang="en-US" dirty="0">
                <a:latin typeface="Georgia" panose="02040502050405020303" pitchFamily="18" charset="0"/>
              </a:rPr>
              <a:t>protect yourself?</a:t>
            </a:r>
            <a:endParaRPr lang="en-GB" dirty="0">
              <a:latin typeface="Georgia" panose="02040502050405020303" pitchFamily="18" charset="0"/>
            </a:endParaRPr>
          </a:p>
        </p:txBody>
      </p:sp>
      <p:sp>
        <p:nvSpPr>
          <p:cNvPr id="3" name="Content Placeholder 2">
            <a:extLst>
              <a:ext uri="{FF2B5EF4-FFF2-40B4-BE49-F238E27FC236}">
                <a16:creationId xmlns:a16="http://schemas.microsoft.com/office/drawing/2014/main" id="{287D27C7-41F4-45FB-B28A-D99F6A7AB709}"/>
              </a:ext>
            </a:extLst>
          </p:cNvPr>
          <p:cNvSpPr>
            <a:spLocks noGrp="1"/>
          </p:cNvSpPr>
          <p:nvPr>
            <p:ph idx="1"/>
          </p:nvPr>
        </p:nvSpPr>
        <p:spPr/>
        <p:txBody>
          <a:bodyPr>
            <a:normAutofit fontScale="85000" lnSpcReduction="20000"/>
          </a:bodyPr>
          <a:lstStyle/>
          <a:p>
            <a:pPr marL="0" indent="0">
              <a:buNone/>
            </a:pPr>
            <a:endParaRPr lang="en-US" dirty="0"/>
          </a:p>
          <a:p>
            <a:r>
              <a:rPr lang="en-US" dirty="0">
                <a:latin typeface="Arial" panose="020B0604020202020204" pitchFamily="34" charset="0"/>
                <a:cs typeface="Arial" panose="020B0604020202020204" pitchFamily="34" charset="0"/>
              </a:rPr>
              <a:t>Be suspicious. If somebody is showing you lots of attention and being overly kind, this should be an alarm bell.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Beware of ‘secrets’. Getting you to keep secrets is a key tool of groomers. If somebody wants you to keep things secret, then tell somebody.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Beware of games of 'dare'. These are a common tactic where the groomer starts with small dares but builds to things you would not initially agree to.</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Beware of people with views that seem extreme. Talk to other people (including parents / </a:t>
            </a:r>
            <a:r>
              <a:rPr lang="en-US" dirty="0" err="1">
                <a:latin typeface="Arial" panose="020B0604020202020204" pitchFamily="34" charset="0"/>
                <a:cs typeface="Arial" panose="020B0604020202020204" pitchFamily="34" charset="0"/>
              </a:rPr>
              <a:t>carers</a:t>
            </a:r>
            <a:r>
              <a:rPr lang="en-US" dirty="0">
                <a:latin typeface="Arial" panose="020B0604020202020204" pitchFamily="34" charset="0"/>
                <a:cs typeface="Arial" panose="020B0604020202020204" pitchFamily="34" charset="0"/>
              </a:rPr>
              <a:t>) to gain a balanced view.</a:t>
            </a:r>
            <a:endParaRPr lang="en-GB"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6B09A97E-ED5E-4DE2-8160-587719A22A0C}"/>
              </a:ext>
            </a:extLst>
          </p:cNvPr>
          <p:cNvSpPr>
            <a:spLocks noGrp="1"/>
          </p:cNvSpPr>
          <p:nvPr>
            <p:ph type="sldNum" sz="quarter" idx="12"/>
          </p:nvPr>
        </p:nvSpPr>
        <p:spPr/>
        <p:txBody>
          <a:bodyPr/>
          <a:lstStyle/>
          <a:p>
            <a:fld id="{18A9053D-F767-4BAE-B72B-B42A21ED0EF8}" type="slidenum">
              <a:rPr lang="en-GB" smtClean="0"/>
              <a:t>18</a:t>
            </a:fld>
            <a:endParaRPr lang="en-GB"/>
          </a:p>
        </p:txBody>
      </p:sp>
      <p:pic>
        <p:nvPicPr>
          <p:cNvPr id="7" name="Picture 6">
            <a:extLst>
              <a:ext uri="{FF2B5EF4-FFF2-40B4-BE49-F238E27FC236}">
                <a16:creationId xmlns:a16="http://schemas.microsoft.com/office/drawing/2014/main" id="{BC982700-F3C1-4212-984F-851077000C42}"/>
              </a:ext>
            </a:extLst>
          </p:cNvPr>
          <p:cNvPicPr>
            <a:picLocks noChangeAspect="1"/>
          </p:cNvPicPr>
          <p:nvPr/>
        </p:nvPicPr>
        <p:blipFill>
          <a:blip r:embed="rId2"/>
          <a:stretch>
            <a:fillRect/>
          </a:stretch>
        </p:blipFill>
        <p:spPr>
          <a:xfrm>
            <a:off x="9229087" y="84909"/>
            <a:ext cx="2962913" cy="1048603"/>
          </a:xfrm>
          <a:prstGeom prst="rect">
            <a:avLst/>
          </a:prstGeom>
        </p:spPr>
      </p:pic>
    </p:spTree>
    <p:extLst>
      <p:ext uri="{BB962C8B-B14F-4D97-AF65-F5344CB8AC3E}">
        <p14:creationId xmlns:p14="http://schemas.microsoft.com/office/powerpoint/2010/main" val="2406645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a:xfrm>
            <a:off x="838200" y="308854"/>
            <a:ext cx="10515600" cy="1325563"/>
          </a:xfrm>
        </p:spPr>
        <p:txBody>
          <a:bodyPr/>
          <a:lstStyle/>
          <a:p>
            <a:r>
              <a:rPr lang="en-US" dirty="0">
                <a:solidFill>
                  <a:srgbClr val="41384A"/>
                </a:solidFill>
                <a:latin typeface="Georgia" panose="02040502050405020303" pitchFamily="18" charset="0"/>
              </a:rPr>
              <a:t>Sexting</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dirty="0">
                <a:solidFill>
                  <a:srgbClr val="41384A"/>
                </a:solidFill>
                <a:latin typeface="Arial" panose="020B0604020202020204" pitchFamily="34" charset="0"/>
                <a:cs typeface="Arial" panose="020B0604020202020204" pitchFamily="34" charset="0"/>
              </a:rPr>
              <a:t>In the summer term or recently for year 7 you all had the ‘send a pic’ training. </a:t>
            </a:r>
          </a:p>
          <a:p>
            <a:r>
              <a:rPr lang="en-US" dirty="0">
                <a:solidFill>
                  <a:srgbClr val="41384A"/>
                </a:solidFill>
                <a:latin typeface="Arial" panose="020B0604020202020204" pitchFamily="34" charset="0"/>
                <a:cs typeface="Arial" panose="020B0604020202020204" pitchFamily="34" charset="0"/>
              </a:rPr>
              <a:t>So what is sexting exactly?</a:t>
            </a:r>
          </a:p>
          <a:p>
            <a:endParaRPr lang="en-US" dirty="0">
              <a:solidFill>
                <a:srgbClr val="41384A"/>
              </a:solidFill>
              <a:latin typeface="Arial" panose="020B0604020202020204" pitchFamily="34" charset="0"/>
              <a:cs typeface="Arial" panose="020B0604020202020204" pitchFamily="34" charset="0"/>
            </a:endParaRPr>
          </a:p>
          <a:p>
            <a:r>
              <a:rPr lang="en-US" b="1" dirty="0">
                <a:solidFill>
                  <a:srgbClr val="FF0000"/>
                </a:solidFill>
                <a:latin typeface="Arial" panose="020B0604020202020204" pitchFamily="34" charset="0"/>
                <a:cs typeface="Arial" panose="020B0604020202020204" pitchFamily="34" charset="0"/>
              </a:rPr>
              <a:t>Sexting</a:t>
            </a:r>
            <a:r>
              <a:rPr lang="en-US" dirty="0">
                <a:solidFill>
                  <a:srgbClr val="FF0000"/>
                </a:solidFill>
                <a:latin typeface="Arial" panose="020B0604020202020204" pitchFamily="34" charset="0"/>
                <a:cs typeface="Arial" panose="020B0604020202020204" pitchFamily="34" charset="0"/>
              </a:rPr>
              <a:t> is sending, receiving, or forwarding sexually explicit messages, photographs, or videos, primarily between mobile phones, of oneself or others. It is also know as nude image sharing.</a:t>
            </a:r>
          </a:p>
          <a:p>
            <a:pPr marL="0" indent="0">
              <a:buNone/>
            </a:pPr>
            <a:endParaRPr lang="en-GB" dirty="0">
              <a:solidFill>
                <a:srgbClr val="41384A"/>
              </a:solidFill>
              <a:latin typeface="Arial" panose="020B0604020202020204" pitchFamily="34" charset="0"/>
              <a:cs typeface="Arial" panose="020B0604020202020204" pitchFamily="34" charset="0"/>
            </a:endParaRPr>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8F1469B6-016B-4732-8B1C-6F0EABAAB2B3}"/>
              </a:ext>
            </a:extLst>
          </p:cNvPr>
          <p:cNvSpPr>
            <a:spLocks noGrp="1"/>
          </p:cNvSpPr>
          <p:nvPr>
            <p:ph type="sldNum" sz="quarter" idx="12"/>
          </p:nvPr>
        </p:nvSpPr>
        <p:spPr/>
        <p:txBody>
          <a:bodyPr/>
          <a:lstStyle/>
          <a:p>
            <a:fld id="{18A9053D-F767-4BAE-B72B-B42A21ED0EF8}" type="slidenum">
              <a:rPr lang="en-GB" smtClean="0"/>
              <a:t>19</a:t>
            </a:fld>
            <a:endParaRPr lang="en-GB"/>
          </a:p>
        </p:txBody>
      </p:sp>
      <p:pic>
        <p:nvPicPr>
          <p:cNvPr id="2" name="Picture 1">
            <a:extLst>
              <a:ext uri="{FF2B5EF4-FFF2-40B4-BE49-F238E27FC236}">
                <a16:creationId xmlns:a16="http://schemas.microsoft.com/office/drawing/2014/main" id="{46983CC7-70B2-446A-9A42-98A700E670C8}"/>
              </a:ext>
            </a:extLst>
          </p:cNvPr>
          <p:cNvPicPr>
            <a:picLocks noChangeAspect="1"/>
          </p:cNvPicPr>
          <p:nvPr/>
        </p:nvPicPr>
        <p:blipFill>
          <a:blip r:embed="rId4"/>
          <a:stretch>
            <a:fillRect/>
          </a:stretch>
        </p:blipFill>
        <p:spPr>
          <a:xfrm>
            <a:off x="3381228" y="97716"/>
            <a:ext cx="3333749" cy="1747837"/>
          </a:xfrm>
          <a:prstGeom prst="rect">
            <a:avLst/>
          </a:prstGeom>
        </p:spPr>
      </p:pic>
    </p:spTree>
    <p:extLst>
      <p:ext uri="{BB962C8B-B14F-4D97-AF65-F5344CB8AC3E}">
        <p14:creationId xmlns:p14="http://schemas.microsoft.com/office/powerpoint/2010/main" val="2045499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610C0F-CFEC-4921-B058-556AE8C4EC34}"/>
              </a:ext>
            </a:extLst>
          </p:cNvPr>
          <p:cNvSpPr>
            <a:spLocks noGrp="1"/>
          </p:cNvSpPr>
          <p:nvPr>
            <p:ph type="ctrTitle"/>
          </p:nvPr>
        </p:nvSpPr>
        <p:spPr>
          <a:xfrm>
            <a:off x="539336" y="1778490"/>
            <a:ext cx="9144000" cy="2387600"/>
          </a:xfrm>
        </p:spPr>
        <p:txBody>
          <a:bodyPr/>
          <a:lstStyle/>
          <a:p>
            <a:pPr algn="l"/>
            <a:r>
              <a:rPr lang="en-US" dirty="0">
                <a:solidFill>
                  <a:srgbClr val="41384A"/>
                </a:solidFill>
                <a:latin typeface="Georgia" panose="02040502050405020303" pitchFamily="18" charset="0"/>
              </a:rPr>
              <a:t>Online </a:t>
            </a:r>
            <a:br>
              <a:rPr lang="en-US" dirty="0">
                <a:solidFill>
                  <a:srgbClr val="41384A"/>
                </a:solidFill>
                <a:latin typeface="Georgia" panose="02040502050405020303" pitchFamily="18" charset="0"/>
              </a:rPr>
            </a:br>
            <a:r>
              <a:rPr lang="en-US" dirty="0">
                <a:solidFill>
                  <a:srgbClr val="41384A"/>
                </a:solidFill>
                <a:latin typeface="Georgia" panose="02040502050405020303" pitchFamily="18" charset="0"/>
              </a:rPr>
              <a:t>Safety Assembly </a:t>
            </a:r>
            <a:endParaRPr lang="en-GB" dirty="0">
              <a:solidFill>
                <a:srgbClr val="41384A"/>
              </a:solidFill>
              <a:latin typeface="Georgia" panose="02040502050405020303" pitchFamily="18" charset="0"/>
            </a:endParaRPr>
          </a:p>
        </p:txBody>
      </p:sp>
      <p:cxnSp>
        <p:nvCxnSpPr>
          <p:cNvPr id="11" name="Straight Connector 10">
            <a:extLst>
              <a:ext uri="{FF2B5EF4-FFF2-40B4-BE49-F238E27FC236}">
                <a16:creationId xmlns:a16="http://schemas.microsoft.com/office/drawing/2014/main" id="{214E0C74-A6ED-486A-A68D-4A3825AEC864}"/>
              </a:ext>
            </a:extLst>
          </p:cNvPr>
          <p:cNvCxnSpPr>
            <a:cxnSpLocks/>
          </p:cNvCxnSpPr>
          <p:nvPr/>
        </p:nvCxnSpPr>
        <p:spPr>
          <a:xfrm>
            <a:off x="539336" y="2310110"/>
            <a:ext cx="0" cy="1706217"/>
          </a:xfrm>
          <a:prstGeom prst="line">
            <a:avLst/>
          </a:prstGeom>
          <a:ln w="57150">
            <a:solidFill>
              <a:srgbClr val="FFC000"/>
            </a:solidFill>
          </a:ln>
        </p:spPr>
        <p:style>
          <a:lnRef idx="1">
            <a:schemeClr val="accent2"/>
          </a:lnRef>
          <a:fillRef idx="0">
            <a:schemeClr val="accent2"/>
          </a:fillRef>
          <a:effectRef idx="0">
            <a:schemeClr val="accent2"/>
          </a:effectRef>
          <a:fontRef idx="minor">
            <a:schemeClr val="tx1"/>
          </a:fontRef>
        </p:style>
      </p:cxnSp>
      <p:pic>
        <p:nvPicPr>
          <p:cNvPr id="1026" name="Picture 8">
            <a:extLst>
              <a:ext uri="{FF2B5EF4-FFF2-40B4-BE49-F238E27FC236}">
                <a16:creationId xmlns:a16="http://schemas.microsoft.com/office/drawing/2014/main" id="{5EDC3ECB-253D-4E02-B2BE-2DE1B72595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36" y="37482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196A156F-DEBC-4695-B776-A2AF4C16FCB1}"/>
              </a:ext>
            </a:extLst>
          </p:cNvPr>
          <p:cNvSpPr txBox="1"/>
          <p:nvPr/>
        </p:nvSpPr>
        <p:spPr>
          <a:xfrm>
            <a:off x="7610622" y="374823"/>
            <a:ext cx="3319975" cy="646331"/>
          </a:xfrm>
          <a:prstGeom prst="rect">
            <a:avLst/>
          </a:prstGeom>
          <a:noFill/>
        </p:spPr>
        <p:txBody>
          <a:bodyPr wrap="square" rtlCol="0">
            <a:spAutoFit/>
          </a:bodyPr>
          <a:lstStyle/>
          <a:p>
            <a:endParaRPr lang="en-US" dirty="0">
              <a:latin typeface="Georgia" panose="02040502050405020303" pitchFamily="18" charset="0"/>
            </a:endParaRPr>
          </a:p>
          <a:p>
            <a:r>
              <a:rPr lang="en-US" dirty="0">
                <a:solidFill>
                  <a:srgbClr val="F9B000"/>
                </a:solidFill>
                <a:latin typeface="Georgia" panose="02040502050405020303" pitchFamily="18" charset="0"/>
              </a:rPr>
              <a:t>DATE: November 2021</a:t>
            </a:r>
            <a:endParaRPr lang="en-GB" dirty="0">
              <a:solidFill>
                <a:srgbClr val="F9B000"/>
              </a:solidFill>
              <a:latin typeface="Georgia" panose="02040502050405020303" pitchFamily="18" charset="0"/>
            </a:endParaRPr>
          </a:p>
        </p:txBody>
      </p:sp>
      <p:pic>
        <p:nvPicPr>
          <p:cNvPr id="15" name="Picture 14">
            <a:extLst>
              <a:ext uri="{FF2B5EF4-FFF2-40B4-BE49-F238E27FC236}">
                <a16:creationId xmlns:a16="http://schemas.microsoft.com/office/drawing/2014/main" id="{2257CA5A-203D-44BD-8FB6-E373F37F92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335" y="5160575"/>
            <a:ext cx="1697425" cy="1697425"/>
          </a:xfrm>
          <a:prstGeom prst="rect">
            <a:avLst/>
          </a:prstGeom>
        </p:spPr>
      </p:pic>
      <p:pic>
        <p:nvPicPr>
          <p:cNvPr id="2" name="Picture 1">
            <a:extLst>
              <a:ext uri="{FF2B5EF4-FFF2-40B4-BE49-F238E27FC236}">
                <a16:creationId xmlns:a16="http://schemas.microsoft.com/office/drawing/2014/main" id="{EC523C58-3799-4D64-AF47-8F23657F7FFE}"/>
              </a:ext>
            </a:extLst>
          </p:cNvPr>
          <p:cNvPicPr>
            <a:picLocks noChangeAspect="1"/>
          </p:cNvPicPr>
          <p:nvPr/>
        </p:nvPicPr>
        <p:blipFill>
          <a:blip r:embed="rId4"/>
          <a:stretch>
            <a:fillRect/>
          </a:stretch>
        </p:blipFill>
        <p:spPr>
          <a:xfrm>
            <a:off x="7118766" y="1021153"/>
            <a:ext cx="4927154" cy="2777123"/>
          </a:xfrm>
          <a:prstGeom prst="rect">
            <a:avLst/>
          </a:prstGeom>
        </p:spPr>
      </p:pic>
      <p:pic>
        <p:nvPicPr>
          <p:cNvPr id="3" name="Picture 2">
            <a:extLst>
              <a:ext uri="{FF2B5EF4-FFF2-40B4-BE49-F238E27FC236}">
                <a16:creationId xmlns:a16="http://schemas.microsoft.com/office/drawing/2014/main" id="{F8FF182F-515F-4241-9E09-D56FE8B440C7}"/>
              </a:ext>
            </a:extLst>
          </p:cNvPr>
          <p:cNvPicPr>
            <a:picLocks noChangeAspect="1"/>
          </p:cNvPicPr>
          <p:nvPr/>
        </p:nvPicPr>
        <p:blipFill>
          <a:blip r:embed="rId5"/>
          <a:stretch>
            <a:fillRect/>
          </a:stretch>
        </p:blipFill>
        <p:spPr>
          <a:xfrm>
            <a:off x="3052690" y="5703619"/>
            <a:ext cx="2058646" cy="1154381"/>
          </a:xfrm>
          <a:prstGeom prst="rect">
            <a:avLst/>
          </a:prstGeom>
        </p:spPr>
      </p:pic>
      <p:pic>
        <p:nvPicPr>
          <p:cNvPr id="4" name="Picture 3">
            <a:extLst>
              <a:ext uri="{FF2B5EF4-FFF2-40B4-BE49-F238E27FC236}">
                <a16:creationId xmlns:a16="http://schemas.microsoft.com/office/drawing/2014/main" id="{9002DF93-0307-45C2-A690-AF415D800F45}"/>
              </a:ext>
            </a:extLst>
          </p:cNvPr>
          <p:cNvPicPr>
            <a:picLocks noChangeAspect="1"/>
          </p:cNvPicPr>
          <p:nvPr/>
        </p:nvPicPr>
        <p:blipFill>
          <a:blip r:embed="rId6"/>
          <a:stretch>
            <a:fillRect/>
          </a:stretch>
        </p:blipFill>
        <p:spPr>
          <a:xfrm>
            <a:off x="10324617" y="5731752"/>
            <a:ext cx="1867384" cy="1154383"/>
          </a:xfrm>
          <a:prstGeom prst="rect">
            <a:avLst/>
          </a:prstGeom>
        </p:spPr>
      </p:pic>
      <p:pic>
        <p:nvPicPr>
          <p:cNvPr id="5" name="Picture 4">
            <a:extLst>
              <a:ext uri="{FF2B5EF4-FFF2-40B4-BE49-F238E27FC236}">
                <a16:creationId xmlns:a16="http://schemas.microsoft.com/office/drawing/2014/main" id="{F34F9835-E987-4C6A-92DB-8C478C78B071}"/>
              </a:ext>
            </a:extLst>
          </p:cNvPr>
          <p:cNvPicPr>
            <a:picLocks noChangeAspect="1"/>
          </p:cNvPicPr>
          <p:nvPr/>
        </p:nvPicPr>
        <p:blipFill>
          <a:blip r:embed="rId7"/>
          <a:stretch>
            <a:fillRect/>
          </a:stretch>
        </p:blipFill>
        <p:spPr>
          <a:xfrm>
            <a:off x="5353898" y="5731752"/>
            <a:ext cx="2058645" cy="1154382"/>
          </a:xfrm>
          <a:prstGeom prst="rect">
            <a:avLst/>
          </a:prstGeom>
        </p:spPr>
      </p:pic>
      <p:pic>
        <p:nvPicPr>
          <p:cNvPr id="6" name="Picture 5">
            <a:extLst>
              <a:ext uri="{FF2B5EF4-FFF2-40B4-BE49-F238E27FC236}">
                <a16:creationId xmlns:a16="http://schemas.microsoft.com/office/drawing/2014/main" id="{7D25AAA6-3BEE-433F-9FF5-D2E541B67697}"/>
              </a:ext>
            </a:extLst>
          </p:cNvPr>
          <p:cNvPicPr>
            <a:picLocks noChangeAspect="1"/>
          </p:cNvPicPr>
          <p:nvPr/>
        </p:nvPicPr>
        <p:blipFill>
          <a:blip r:embed="rId8"/>
          <a:stretch>
            <a:fillRect/>
          </a:stretch>
        </p:blipFill>
        <p:spPr>
          <a:xfrm>
            <a:off x="7533824" y="5788024"/>
            <a:ext cx="2669511" cy="1154383"/>
          </a:xfrm>
          <a:prstGeom prst="rect">
            <a:avLst/>
          </a:prstGeom>
        </p:spPr>
      </p:pic>
    </p:spTree>
    <p:extLst>
      <p:ext uri="{BB962C8B-B14F-4D97-AF65-F5344CB8AC3E}">
        <p14:creationId xmlns:p14="http://schemas.microsoft.com/office/powerpoint/2010/main" val="320120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a:xfrm>
            <a:off x="838200" y="308854"/>
            <a:ext cx="10515600" cy="1325563"/>
          </a:xfrm>
        </p:spPr>
        <p:txBody>
          <a:bodyPr/>
          <a:lstStyle/>
          <a:p>
            <a:r>
              <a:rPr lang="en-US" dirty="0">
                <a:solidFill>
                  <a:srgbClr val="41384A"/>
                </a:solidFill>
                <a:latin typeface="Georgia" panose="02040502050405020303" pitchFamily="18" charset="0"/>
              </a:rPr>
              <a:t>Sexting The figures</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pPr marL="0" indent="0">
              <a:buNone/>
            </a:pPr>
            <a:r>
              <a:rPr lang="en-US" dirty="0">
                <a:solidFill>
                  <a:srgbClr val="41384A"/>
                </a:solidFill>
                <a:latin typeface="Arial" panose="020B0604020202020204" pitchFamily="34" charset="0"/>
                <a:cs typeface="Arial" panose="020B0604020202020204" pitchFamily="34" charset="0"/>
              </a:rPr>
              <a:t>According to an </a:t>
            </a:r>
            <a:r>
              <a:rPr lang="en-US" dirty="0" err="1">
                <a:solidFill>
                  <a:srgbClr val="41384A"/>
                </a:solidFill>
                <a:latin typeface="Arial" panose="020B0604020202020204" pitchFamily="34" charset="0"/>
                <a:cs typeface="Arial" panose="020B0604020202020204" pitchFamily="34" charset="0"/>
              </a:rPr>
              <a:t>internetmatters</a:t>
            </a:r>
            <a:r>
              <a:rPr lang="en-US" dirty="0">
                <a:solidFill>
                  <a:srgbClr val="41384A"/>
                </a:solidFill>
                <a:latin typeface="Arial" panose="020B0604020202020204" pitchFamily="34" charset="0"/>
                <a:cs typeface="Arial" panose="020B0604020202020204" pitchFamily="34" charset="0"/>
              </a:rPr>
              <a:t> survey in 2020</a:t>
            </a:r>
          </a:p>
          <a:p>
            <a:pPr marL="0" indent="0">
              <a:buNone/>
            </a:pPr>
            <a:endParaRPr lang="en-US" dirty="0">
              <a:solidFill>
                <a:srgbClr val="41384A"/>
              </a:solidFill>
              <a:latin typeface="Arial" panose="020B0604020202020204" pitchFamily="34" charset="0"/>
              <a:cs typeface="Arial" panose="020B0604020202020204" pitchFamily="34" charset="0"/>
            </a:endParaRPr>
          </a:p>
          <a:p>
            <a:pPr marL="0" indent="0">
              <a:buNone/>
            </a:pPr>
            <a:r>
              <a:rPr lang="en-US" dirty="0">
                <a:solidFill>
                  <a:srgbClr val="41384A"/>
                </a:solidFill>
                <a:latin typeface="Arial" panose="020B0604020202020204" pitchFamily="34" charset="0"/>
                <a:cs typeface="Arial" panose="020B0604020202020204" pitchFamily="34" charset="0"/>
              </a:rPr>
              <a:t>17% of people 15 – 18 said they had shared a nude image of themselves. </a:t>
            </a:r>
          </a:p>
          <a:p>
            <a:pPr marL="0" indent="0">
              <a:buNone/>
            </a:pPr>
            <a:endParaRPr lang="en-US" dirty="0">
              <a:solidFill>
                <a:srgbClr val="41384A"/>
              </a:solidFill>
              <a:latin typeface="Arial" panose="020B0604020202020204" pitchFamily="34" charset="0"/>
              <a:cs typeface="Arial" panose="020B0604020202020204" pitchFamily="34" charset="0"/>
            </a:endParaRPr>
          </a:p>
          <a:p>
            <a:pPr marL="0" indent="0">
              <a:buNone/>
            </a:pPr>
            <a:r>
              <a:rPr lang="en-US" dirty="0">
                <a:solidFill>
                  <a:srgbClr val="41384A"/>
                </a:solidFill>
                <a:latin typeface="Arial" panose="020B0604020202020204" pitchFamily="34" charset="0"/>
                <a:cs typeface="Arial" panose="020B0604020202020204" pitchFamily="34" charset="0"/>
              </a:rPr>
              <a:t>1 in 6 people between 14-15 have sent an image of themselves.</a:t>
            </a:r>
          </a:p>
          <a:p>
            <a:pPr marL="0" indent="0">
              <a:buNone/>
            </a:pPr>
            <a:endParaRPr lang="en-US" dirty="0">
              <a:solidFill>
                <a:srgbClr val="41384A"/>
              </a:solidFill>
              <a:latin typeface="Arial" panose="020B0604020202020204" pitchFamily="34" charset="0"/>
              <a:cs typeface="Arial" panose="020B0604020202020204" pitchFamily="34" charset="0"/>
            </a:endParaRPr>
          </a:p>
          <a:p>
            <a:pPr marL="0" indent="0">
              <a:buNone/>
            </a:pPr>
            <a:r>
              <a:rPr lang="en-US" dirty="0">
                <a:solidFill>
                  <a:srgbClr val="41384A"/>
                </a:solidFill>
                <a:latin typeface="Arial" panose="020B0604020202020204" pitchFamily="34" charset="0"/>
                <a:cs typeface="Arial" panose="020B0604020202020204" pitchFamily="34" charset="0"/>
              </a:rPr>
              <a:t>During lockdown last year the police dealt with cases of people as young a 6 who were sexting. </a:t>
            </a:r>
          </a:p>
          <a:p>
            <a:pPr marL="0" indent="0">
              <a:buNone/>
            </a:pPr>
            <a:endParaRPr lang="en-US" dirty="0">
              <a:solidFill>
                <a:srgbClr val="41384A"/>
              </a:solidFill>
              <a:latin typeface="Arial" panose="020B0604020202020204" pitchFamily="34" charset="0"/>
              <a:cs typeface="Arial" panose="020B0604020202020204" pitchFamily="34" charset="0"/>
            </a:endParaRPr>
          </a:p>
          <a:p>
            <a:pPr marL="0" indent="0">
              <a:buNone/>
            </a:pPr>
            <a:endParaRPr lang="en-US" dirty="0">
              <a:solidFill>
                <a:srgbClr val="41384A"/>
              </a:solidFill>
              <a:latin typeface="Arial" panose="020B0604020202020204" pitchFamily="34" charset="0"/>
              <a:cs typeface="Arial" panose="020B0604020202020204" pitchFamily="34" charset="0"/>
            </a:endParaRPr>
          </a:p>
          <a:p>
            <a:pPr marL="0" indent="0">
              <a:buNone/>
            </a:pPr>
            <a:endParaRPr lang="en-GB" dirty="0">
              <a:solidFill>
                <a:srgbClr val="41384A"/>
              </a:solidFill>
              <a:latin typeface="Arial" panose="020B0604020202020204" pitchFamily="34" charset="0"/>
              <a:cs typeface="Arial" panose="020B0604020202020204" pitchFamily="34" charset="0"/>
            </a:endParaRPr>
          </a:p>
          <a:p>
            <a:pPr marL="0" indent="0">
              <a:buNone/>
            </a:pPr>
            <a:endParaRPr lang="en-GB" dirty="0">
              <a:solidFill>
                <a:srgbClr val="41384A"/>
              </a:solidFill>
              <a:latin typeface="Arial" panose="020B0604020202020204" pitchFamily="34" charset="0"/>
              <a:cs typeface="Arial" panose="020B0604020202020204" pitchFamily="34" charset="0"/>
            </a:endParaRPr>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8F1469B6-016B-4732-8B1C-6F0EABAAB2B3}"/>
              </a:ext>
            </a:extLst>
          </p:cNvPr>
          <p:cNvSpPr>
            <a:spLocks noGrp="1"/>
          </p:cNvSpPr>
          <p:nvPr>
            <p:ph type="sldNum" sz="quarter" idx="12"/>
          </p:nvPr>
        </p:nvSpPr>
        <p:spPr/>
        <p:txBody>
          <a:bodyPr/>
          <a:lstStyle/>
          <a:p>
            <a:fld id="{18A9053D-F767-4BAE-B72B-B42A21ED0EF8}" type="slidenum">
              <a:rPr lang="en-GB" smtClean="0"/>
              <a:t>20</a:t>
            </a:fld>
            <a:endParaRPr lang="en-GB"/>
          </a:p>
        </p:txBody>
      </p:sp>
    </p:spTree>
    <p:extLst>
      <p:ext uri="{BB962C8B-B14F-4D97-AF65-F5344CB8AC3E}">
        <p14:creationId xmlns:p14="http://schemas.microsoft.com/office/powerpoint/2010/main" val="2585500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37" y="285806"/>
            <a:ext cx="10515600" cy="1325563"/>
          </a:xfrm>
        </p:spPr>
        <p:txBody>
          <a:bodyPr/>
          <a:lstStyle/>
          <a:p>
            <a:r>
              <a:rPr lang="en-GB" dirty="0">
                <a:latin typeface="Georgia" panose="02040502050405020303" pitchFamily="18" charset="0"/>
              </a:rPr>
              <a:t>Scenario 1</a:t>
            </a:r>
          </a:p>
        </p:txBody>
      </p:sp>
      <p:sp>
        <p:nvSpPr>
          <p:cNvPr id="3" name="Content Placeholder 2"/>
          <p:cNvSpPr>
            <a:spLocks noGrp="1"/>
          </p:cNvSpPr>
          <p:nvPr>
            <p:ph idx="1"/>
          </p:nvPr>
        </p:nvSpPr>
        <p:spPr>
          <a:xfrm>
            <a:off x="655782" y="1487054"/>
            <a:ext cx="11000509" cy="2342089"/>
          </a:xfrm>
        </p:spPr>
        <p:txBody>
          <a:bodyPr>
            <a:normAutofit fontScale="62500" lnSpcReduction="20000"/>
          </a:bodyPr>
          <a:lstStyle/>
          <a:p>
            <a:pPr lvl="0"/>
            <a:r>
              <a:rPr lang="en-GB" sz="3600" dirty="0"/>
              <a:t>Aisha aged 15 breaks up with her boyfriend Josh who is 16.  Before they broke up Aisha sent Josh nude images of herself. After the break up Josh posted them online to get his own back.  Who has broken the law?</a:t>
            </a:r>
          </a:p>
          <a:p>
            <a:pPr lvl="0">
              <a:buFont typeface="Arial" panose="020B0604020202020204" pitchFamily="34" charset="0"/>
              <a:buChar char="•"/>
            </a:pPr>
            <a:r>
              <a:rPr lang="en-GB" sz="3600" b="1" dirty="0">
                <a:solidFill>
                  <a:srgbClr val="F9B000"/>
                </a:solidFill>
              </a:rPr>
              <a:t>Aisha</a:t>
            </a:r>
          </a:p>
          <a:p>
            <a:pPr lvl="0">
              <a:buFont typeface="Arial" panose="020B0604020202020204" pitchFamily="34" charset="0"/>
              <a:buChar char="•"/>
            </a:pPr>
            <a:r>
              <a:rPr lang="en-GB" sz="3600" b="1" dirty="0">
                <a:solidFill>
                  <a:srgbClr val="F9B000"/>
                </a:solidFill>
              </a:rPr>
              <a:t>Josh</a:t>
            </a:r>
          </a:p>
          <a:p>
            <a:pPr lvl="0">
              <a:buFont typeface="Arial" panose="020B0604020202020204" pitchFamily="34" charset="0"/>
              <a:buChar char="•"/>
            </a:pPr>
            <a:r>
              <a:rPr lang="en-GB" sz="3600" b="1" dirty="0">
                <a:solidFill>
                  <a:srgbClr val="F9B000"/>
                </a:solidFill>
              </a:rPr>
              <a:t>Both</a:t>
            </a:r>
          </a:p>
          <a:p>
            <a:pPr lvl="0">
              <a:buFont typeface="Arial" panose="020B0604020202020204" pitchFamily="34" charset="0"/>
              <a:buChar char="•"/>
            </a:pPr>
            <a:r>
              <a:rPr lang="en-GB" sz="3600" b="1" dirty="0">
                <a:solidFill>
                  <a:srgbClr val="F9B000"/>
                </a:solidFill>
              </a:rPr>
              <a:t>Neither</a:t>
            </a:r>
          </a:p>
          <a:p>
            <a:pPr marL="0" indent="0">
              <a:buNone/>
            </a:pP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21</a:t>
            </a:fld>
            <a:endParaRPr lang="en-US" dirty="0"/>
          </a:p>
        </p:txBody>
      </p:sp>
      <p:sp>
        <p:nvSpPr>
          <p:cNvPr id="5" name="TextBox 4"/>
          <p:cNvSpPr txBox="1"/>
          <p:nvPr/>
        </p:nvSpPr>
        <p:spPr>
          <a:xfrm>
            <a:off x="2591862" y="2524525"/>
            <a:ext cx="8761938" cy="3908762"/>
          </a:xfrm>
          <a:prstGeom prst="rect">
            <a:avLst/>
          </a:prstGeom>
          <a:noFill/>
        </p:spPr>
        <p:txBody>
          <a:bodyPr wrap="square" rtlCol="0">
            <a:spAutoFit/>
          </a:bodyPr>
          <a:lstStyle/>
          <a:p>
            <a:r>
              <a:rPr lang="en-GB" sz="2800" b="1" dirty="0">
                <a:solidFill>
                  <a:srgbClr val="00B050"/>
                </a:solidFill>
              </a:rPr>
              <a:t> Both</a:t>
            </a:r>
          </a:p>
          <a:p>
            <a:r>
              <a:rPr lang="en-GB" sz="2000" dirty="0">
                <a:latin typeface="Arial" panose="020B0604020202020204" pitchFamily="34" charset="0"/>
                <a:cs typeface="Arial" panose="020B0604020202020204" pitchFamily="34" charset="0"/>
              </a:rPr>
              <a:t>The Protection of Children Act states that it is illegal to take, send or possess sexually explicit or partially nude images of people under the age of 18 even if they took the image themselves.</a:t>
            </a:r>
          </a:p>
          <a:p>
            <a:r>
              <a:rPr lang="en-GB" sz="2000" dirty="0">
                <a:latin typeface="Arial" panose="020B0604020202020204" pitchFamily="34" charset="0"/>
                <a:cs typeface="Arial" panose="020B0604020202020204" pitchFamily="34" charset="0"/>
              </a:rPr>
              <a:t> </a:t>
            </a:r>
          </a:p>
          <a:p>
            <a:r>
              <a:rPr lang="en-GB" sz="2000" dirty="0">
                <a:latin typeface="Arial" panose="020B0604020202020204" pitchFamily="34" charset="0"/>
                <a:cs typeface="Arial" panose="020B0604020202020204" pitchFamily="34" charset="0"/>
              </a:rPr>
              <a:t>The Police may…..</a:t>
            </a:r>
          </a:p>
          <a:p>
            <a:r>
              <a:rPr lang="en-GB" sz="2000" dirty="0">
                <a:latin typeface="Arial" panose="020B0604020202020204" pitchFamily="34" charset="0"/>
                <a:cs typeface="Arial" panose="020B0604020202020204" pitchFamily="34" charset="0"/>
              </a:rPr>
              <a:t>Interview both parties……take away his  phone or other devices</a:t>
            </a:r>
          </a:p>
          <a:p>
            <a:r>
              <a:rPr lang="en-GB" sz="2000" dirty="0">
                <a:latin typeface="Arial" panose="020B0604020202020204" pitchFamily="34" charset="0"/>
                <a:cs typeface="Arial" panose="020B0604020202020204" pitchFamily="34" charset="0"/>
              </a:rPr>
              <a:t>The must deal with this type of incident in a proportionate way is again the individual's circumstance would come into consideration and they would also need t know if adults were involved in any aftermath.  The priority being protecting the children from any harm</a:t>
            </a:r>
            <a:r>
              <a:rPr lang="en-GB" sz="2000" dirty="0"/>
              <a:t>.</a:t>
            </a:r>
          </a:p>
          <a:p>
            <a:endParaRPr lang="en-GB" sz="2000" dirty="0"/>
          </a:p>
        </p:txBody>
      </p:sp>
      <p:pic>
        <p:nvPicPr>
          <p:cNvPr id="6" name="Picture 8">
            <a:extLst>
              <a:ext uri="{FF2B5EF4-FFF2-40B4-BE49-F238E27FC236}">
                <a16:creationId xmlns:a16="http://schemas.microsoft.com/office/drawing/2014/main" id="{DB4162E1-F902-4DAA-992C-2192CEBCD4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662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Georgia" panose="02040502050405020303" pitchFamily="18" charset="0"/>
              </a:rPr>
              <a:t>Scenario 2</a:t>
            </a:r>
          </a:p>
        </p:txBody>
      </p:sp>
      <p:sp>
        <p:nvSpPr>
          <p:cNvPr id="3" name="Content Placeholder 2"/>
          <p:cNvSpPr>
            <a:spLocks noGrp="1"/>
          </p:cNvSpPr>
          <p:nvPr>
            <p:ph idx="1"/>
          </p:nvPr>
        </p:nvSpPr>
        <p:spPr>
          <a:xfrm>
            <a:off x="595745" y="1532051"/>
            <a:ext cx="11000509" cy="1612839"/>
          </a:xfrm>
        </p:spPr>
        <p:txBody>
          <a:bodyPr>
            <a:normAutofit lnSpcReduction="10000"/>
          </a:bodyPr>
          <a:lstStyle/>
          <a:p>
            <a:pPr lvl="0"/>
            <a:r>
              <a:rPr lang="en-GB" sz="2200" dirty="0">
                <a:latin typeface="Arial" panose="020B0604020202020204" pitchFamily="34" charset="0"/>
                <a:cs typeface="Arial" panose="020B0604020202020204" pitchFamily="34" charset="0"/>
              </a:rPr>
              <a:t>David was sent a nude image of a young person on social media.  The type of app it was sent on meant it disappeared after he had seen it.  Had David broken the law?</a:t>
            </a:r>
          </a:p>
          <a:p>
            <a:pPr>
              <a:buFont typeface="Wingdings" panose="05000000000000000000" pitchFamily="2" charset="2"/>
              <a:buChar char="§"/>
            </a:pPr>
            <a:r>
              <a:rPr lang="en-GB" b="1" dirty="0">
                <a:solidFill>
                  <a:srgbClr val="F9B000"/>
                </a:solidFill>
              </a:rPr>
              <a:t>Yes</a:t>
            </a:r>
          </a:p>
          <a:p>
            <a:pPr>
              <a:buFont typeface="Wingdings" panose="05000000000000000000" pitchFamily="2" charset="2"/>
              <a:buChar char="§"/>
            </a:pPr>
            <a:r>
              <a:rPr lang="en-GB" b="1" dirty="0">
                <a:solidFill>
                  <a:srgbClr val="F9B000"/>
                </a:solidFill>
              </a:rPr>
              <a:t>No- he doesn’t have the image anymore</a:t>
            </a:r>
          </a:p>
          <a:p>
            <a:pPr marL="0" indent="0">
              <a:buNone/>
            </a:pPr>
            <a:endParaRPr lang="en-GB"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22</a:t>
            </a:fld>
            <a:endParaRPr lang="en-US" dirty="0"/>
          </a:p>
        </p:txBody>
      </p:sp>
      <p:sp>
        <p:nvSpPr>
          <p:cNvPr id="5" name="TextBox 4"/>
          <p:cNvSpPr txBox="1"/>
          <p:nvPr/>
        </p:nvSpPr>
        <p:spPr>
          <a:xfrm>
            <a:off x="2432533" y="3048582"/>
            <a:ext cx="8355539" cy="2862322"/>
          </a:xfrm>
          <a:prstGeom prst="rect">
            <a:avLst/>
          </a:prstGeom>
          <a:noFill/>
        </p:spPr>
        <p:txBody>
          <a:bodyPr wrap="square" rtlCol="0">
            <a:spAutoFit/>
          </a:bodyPr>
          <a:lstStyle/>
          <a:p>
            <a:r>
              <a:rPr lang="en-GB" sz="4000" b="1" dirty="0">
                <a:solidFill>
                  <a:srgbClr val="00B050"/>
                </a:solidFill>
              </a:rPr>
              <a:t> Yes</a:t>
            </a:r>
          </a:p>
          <a:p>
            <a:endParaRPr lang="en-GB" sz="2000" dirty="0"/>
          </a:p>
          <a:p>
            <a:r>
              <a:rPr lang="en-GB" sz="2000" dirty="0">
                <a:latin typeface="Arial" panose="020B0604020202020204" pitchFamily="34" charset="0"/>
                <a:cs typeface="Arial" panose="020B0604020202020204" pitchFamily="34" charset="0"/>
              </a:rPr>
              <a:t>David has broken the Law under The Protection of Children Act.  The image was on his phone </a:t>
            </a:r>
          </a:p>
          <a:p>
            <a:r>
              <a:rPr lang="en-GB" sz="2000" dirty="0">
                <a:latin typeface="Arial" panose="020B0604020202020204" pitchFamily="34" charset="0"/>
                <a:cs typeface="Arial" panose="020B0604020202020204" pitchFamily="34" charset="0"/>
              </a:rPr>
              <a:t>The Police may…..</a:t>
            </a:r>
          </a:p>
          <a:p>
            <a:r>
              <a:rPr lang="en-GB" sz="2000" dirty="0">
                <a:latin typeface="Arial" panose="020B0604020202020204" pitchFamily="34" charset="0"/>
                <a:cs typeface="Arial" panose="020B0604020202020204" pitchFamily="34" charset="0"/>
              </a:rPr>
              <a:t>want to investigate depending on any previous history and may want to find out the identity of the person in the photo so that they can make school/parents aware in order to offer support.</a:t>
            </a:r>
          </a:p>
        </p:txBody>
      </p:sp>
      <p:pic>
        <p:nvPicPr>
          <p:cNvPr id="6" name="Picture 8">
            <a:extLst>
              <a:ext uri="{FF2B5EF4-FFF2-40B4-BE49-F238E27FC236}">
                <a16:creationId xmlns:a16="http://schemas.microsoft.com/office/drawing/2014/main" id="{C5ED41E0-CCEB-4F80-ACB0-8B11ECD9B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996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a:xfrm>
            <a:off x="838200" y="308854"/>
            <a:ext cx="10515600" cy="1325563"/>
          </a:xfrm>
        </p:spPr>
        <p:txBody>
          <a:bodyPr/>
          <a:lstStyle/>
          <a:p>
            <a:r>
              <a:rPr lang="en-US" dirty="0">
                <a:solidFill>
                  <a:srgbClr val="41384A"/>
                </a:solidFill>
                <a:latin typeface="Georgia" panose="02040502050405020303" pitchFamily="18" charset="0"/>
              </a:rPr>
              <a:t>Sexting Consequences</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dirty="0">
                <a:solidFill>
                  <a:srgbClr val="41384A"/>
                </a:solidFill>
                <a:latin typeface="Arial" panose="020B0604020202020204" pitchFamily="34" charset="0"/>
                <a:cs typeface="Arial" panose="020B0604020202020204" pitchFamily="34" charset="0"/>
              </a:rPr>
              <a:t>Bullying </a:t>
            </a:r>
          </a:p>
          <a:p>
            <a:r>
              <a:rPr lang="en-US" dirty="0">
                <a:solidFill>
                  <a:srgbClr val="41384A"/>
                </a:solidFill>
                <a:latin typeface="Arial" panose="020B0604020202020204" pitchFamily="34" charset="0"/>
                <a:cs typeface="Arial" panose="020B0604020202020204" pitchFamily="34" charset="0"/>
              </a:rPr>
              <a:t>Isolation </a:t>
            </a:r>
          </a:p>
          <a:p>
            <a:r>
              <a:rPr lang="en-US" dirty="0">
                <a:solidFill>
                  <a:srgbClr val="41384A"/>
                </a:solidFill>
                <a:latin typeface="Arial" panose="020B0604020202020204" pitchFamily="34" charset="0"/>
                <a:cs typeface="Arial" panose="020B0604020202020204" pitchFamily="34" charset="0"/>
              </a:rPr>
              <a:t>Being blackmailed</a:t>
            </a:r>
          </a:p>
          <a:p>
            <a:r>
              <a:rPr lang="en-US" dirty="0">
                <a:solidFill>
                  <a:srgbClr val="41384A"/>
                </a:solidFill>
                <a:latin typeface="Arial" panose="020B0604020202020204" pitchFamily="34" charset="0"/>
                <a:cs typeface="Arial" panose="020B0604020202020204" pitchFamily="34" charset="0"/>
              </a:rPr>
              <a:t>Mental health effects (depression and self harm)</a:t>
            </a:r>
          </a:p>
          <a:p>
            <a:r>
              <a:rPr lang="en-US" dirty="0">
                <a:solidFill>
                  <a:srgbClr val="41384A"/>
                </a:solidFill>
                <a:latin typeface="Arial" panose="020B0604020202020204" pitchFamily="34" charset="0"/>
                <a:cs typeface="Arial" panose="020B0604020202020204" pitchFamily="34" charset="0"/>
              </a:rPr>
              <a:t>Images shared widely </a:t>
            </a:r>
          </a:p>
          <a:p>
            <a:r>
              <a:rPr lang="en-US" dirty="0">
                <a:solidFill>
                  <a:srgbClr val="41384A"/>
                </a:solidFill>
                <a:latin typeface="Arial" panose="020B0604020202020204" pitchFamily="34" charset="0"/>
                <a:cs typeface="Arial" panose="020B0604020202020204" pitchFamily="34" charset="0"/>
              </a:rPr>
              <a:t>Losing control of the images. </a:t>
            </a:r>
          </a:p>
          <a:p>
            <a:endParaRPr lang="en-GB" dirty="0">
              <a:solidFill>
                <a:srgbClr val="41384A"/>
              </a:solidFill>
              <a:latin typeface="Arial" panose="020B0604020202020204" pitchFamily="34" charset="0"/>
              <a:cs typeface="Arial" panose="020B0604020202020204" pitchFamily="34" charset="0"/>
            </a:endParaRPr>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8F1469B6-016B-4732-8B1C-6F0EABAAB2B3}"/>
              </a:ext>
            </a:extLst>
          </p:cNvPr>
          <p:cNvSpPr>
            <a:spLocks noGrp="1"/>
          </p:cNvSpPr>
          <p:nvPr>
            <p:ph type="sldNum" sz="quarter" idx="12"/>
          </p:nvPr>
        </p:nvSpPr>
        <p:spPr/>
        <p:txBody>
          <a:bodyPr/>
          <a:lstStyle/>
          <a:p>
            <a:fld id="{18A9053D-F767-4BAE-B72B-B42A21ED0EF8}" type="slidenum">
              <a:rPr lang="en-GB" smtClean="0"/>
              <a:t>23</a:t>
            </a:fld>
            <a:endParaRPr lang="en-GB"/>
          </a:p>
        </p:txBody>
      </p:sp>
      <p:pic>
        <p:nvPicPr>
          <p:cNvPr id="2" name="Picture 1">
            <a:extLst>
              <a:ext uri="{FF2B5EF4-FFF2-40B4-BE49-F238E27FC236}">
                <a16:creationId xmlns:a16="http://schemas.microsoft.com/office/drawing/2014/main" id="{C21CDE14-6295-4C57-844B-724794DDA962}"/>
              </a:ext>
            </a:extLst>
          </p:cNvPr>
          <p:cNvPicPr>
            <a:picLocks noChangeAspect="1"/>
          </p:cNvPicPr>
          <p:nvPr/>
        </p:nvPicPr>
        <p:blipFill>
          <a:blip r:embed="rId4"/>
          <a:stretch>
            <a:fillRect/>
          </a:stretch>
        </p:blipFill>
        <p:spPr>
          <a:xfrm>
            <a:off x="7979605" y="4147568"/>
            <a:ext cx="3976689" cy="2747799"/>
          </a:xfrm>
          <a:prstGeom prst="rect">
            <a:avLst/>
          </a:prstGeom>
        </p:spPr>
      </p:pic>
    </p:spTree>
    <p:extLst>
      <p:ext uri="{BB962C8B-B14F-4D97-AF65-F5344CB8AC3E}">
        <p14:creationId xmlns:p14="http://schemas.microsoft.com/office/powerpoint/2010/main" val="59338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47114" y="318175"/>
            <a:ext cx="9392236" cy="1143000"/>
          </a:xfrm>
        </p:spPr>
        <p:txBody>
          <a:bodyPr/>
          <a:lstStyle/>
          <a:p>
            <a:r>
              <a:rPr lang="en-GB" sz="4400" b="0" dirty="0">
                <a:latin typeface="Georgia" panose="02040502050405020303" pitchFamily="18" charset="0"/>
              </a:rPr>
              <a:t>The legal bit.</a:t>
            </a:r>
          </a:p>
        </p:txBody>
      </p:sp>
      <p:sp>
        <p:nvSpPr>
          <p:cNvPr id="5" name="Rectangle 4"/>
          <p:cNvSpPr/>
          <p:nvPr/>
        </p:nvSpPr>
        <p:spPr>
          <a:xfrm>
            <a:off x="647114" y="1150025"/>
            <a:ext cx="9392236" cy="6124754"/>
          </a:xfrm>
          <a:prstGeom prst="rect">
            <a:avLst/>
          </a:prstGeom>
        </p:spPr>
        <p:txBody>
          <a:bodyPr wrap="square">
            <a:spAutoFit/>
          </a:bodyPr>
          <a:lstStyle/>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It is an offence for a person to take, distribute, possess, or publish indecent photographs of a child under 18.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This law was created to</a:t>
            </a:r>
            <a:r>
              <a:rPr lang="en-GB" sz="2400" b="1" dirty="0">
                <a:latin typeface="Arial" panose="020B0604020202020204" pitchFamily="34" charset="0"/>
                <a:cs typeface="Arial" panose="020B0604020202020204" pitchFamily="34" charset="0"/>
              </a:rPr>
              <a:t> protect </a:t>
            </a:r>
            <a:r>
              <a:rPr lang="en-GB" sz="2400" dirty="0">
                <a:latin typeface="Arial" panose="020B0604020202020204" pitchFamily="34" charset="0"/>
                <a:cs typeface="Arial" panose="020B0604020202020204" pitchFamily="34" charset="0"/>
              </a:rPr>
              <a:t>young people.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The police work under clear guidance that young people should not be criminalised for sending nude images of </a:t>
            </a:r>
            <a:r>
              <a:rPr lang="en-GB" sz="2400" b="1" dirty="0">
                <a:latin typeface="Arial" panose="020B0604020202020204" pitchFamily="34" charset="0"/>
                <a:cs typeface="Arial" panose="020B0604020202020204" pitchFamily="34" charset="0"/>
              </a:rPr>
              <a:t>themselves</a:t>
            </a:r>
            <a:r>
              <a:rPr lang="en-GB" sz="2400" dirty="0">
                <a:latin typeface="Arial" panose="020B0604020202020204" pitchFamily="34" charset="0"/>
                <a:cs typeface="Arial" panose="020B0604020202020204" pitchFamily="34" charset="0"/>
              </a:rPr>
              <a:t>.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However, it’s always wrong to share nude images of another young person without their consent and the police can get involved. If you are sending pictures of others you can be prosecuted. People have ended up on a sexual offenders register. </a:t>
            </a:r>
          </a:p>
          <a:p>
            <a:endParaRPr lang="en-GB" sz="2800" dirty="0">
              <a:latin typeface="Century Gothic" panose="020B0502020202020204" pitchFamily="34" charset="0"/>
            </a:endParaRPr>
          </a:p>
          <a:p>
            <a:endParaRPr lang="en-GB" sz="2400" dirty="0">
              <a:latin typeface="Century Gothic" panose="020B0502020202020204" pitchFamily="34" charset="0"/>
            </a:endParaRPr>
          </a:p>
          <a:p>
            <a:endParaRPr lang="en-GB" sz="2800" b="1" dirty="0">
              <a:latin typeface="Century Gothic" panose="020B0502020202020204" pitchFamily="34" charset="0"/>
            </a:endParaRPr>
          </a:p>
        </p:txBody>
      </p:sp>
      <p:pic>
        <p:nvPicPr>
          <p:cNvPr id="6" name="Picture 8">
            <a:extLst>
              <a:ext uri="{FF2B5EF4-FFF2-40B4-BE49-F238E27FC236}">
                <a16:creationId xmlns:a16="http://schemas.microsoft.com/office/drawing/2014/main" id="{3229E34A-E08E-44F0-9255-BE9EF4B344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9725" y="6015950"/>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78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BBDC-C6B9-4EC9-8BA8-182B3A40A6FA}"/>
              </a:ext>
            </a:extLst>
          </p:cNvPr>
          <p:cNvSpPr>
            <a:spLocks noGrp="1"/>
          </p:cNvSpPr>
          <p:nvPr>
            <p:ph type="title"/>
          </p:nvPr>
        </p:nvSpPr>
        <p:spPr/>
        <p:txBody>
          <a:bodyPr/>
          <a:lstStyle/>
          <a:p>
            <a:r>
              <a:rPr lang="en-US" dirty="0">
                <a:latin typeface="Georgia" panose="02040502050405020303" pitchFamily="18" charset="0"/>
              </a:rPr>
              <a:t>What should you do?</a:t>
            </a:r>
            <a:endParaRPr lang="en-GB" dirty="0">
              <a:latin typeface="Georgia" panose="02040502050405020303" pitchFamily="18" charset="0"/>
            </a:endParaRPr>
          </a:p>
        </p:txBody>
      </p:sp>
      <p:sp>
        <p:nvSpPr>
          <p:cNvPr id="3" name="Content Placeholder 2">
            <a:extLst>
              <a:ext uri="{FF2B5EF4-FFF2-40B4-BE49-F238E27FC236}">
                <a16:creationId xmlns:a16="http://schemas.microsoft.com/office/drawing/2014/main" id="{D2EEB16C-0D9F-4938-9F1C-7F4ED18F257F}"/>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Don’t take or send any pictures that you wouldn’t want your family seeing. </a:t>
            </a:r>
          </a:p>
          <a:p>
            <a:pPr marL="457200" indent="-457200">
              <a:spcAft>
                <a:spcPts val="600"/>
              </a:spcAft>
            </a:pPr>
            <a:r>
              <a:rPr lang="en-GB" dirty="0">
                <a:latin typeface="Arial" panose="020B0604020202020204" pitchFamily="34" charset="0"/>
                <a:cs typeface="Arial" panose="020B0604020202020204" pitchFamily="34" charset="0"/>
              </a:rPr>
              <a:t>Never send a pic onto anyone else that could offend </a:t>
            </a:r>
          </a:p>
          <a:p>
            <a:pPr marL="457200" indent="-457200">
              <a:spcAft>
                <a:spcPts val="600"/>
              </a:spcAft>
            </a:pPr>
            <a:r>
              <a:rPr lang="en-GB" dirty="0">
                <a:latin typeface="Arial" panose="020B0604020202020204" pitchFamily="34" charset="0"/>
                <a:cs typeface="Arial" panose="020B0604020202020204" pitchFamily="34" charset="0"/>
              </a:rPr>
              <a:t>Tell a trusted adult if you are worried </a:t>
            </a:r>
          </a:p>
          <a:p>
            <a:pPr marL="457200" indent="-457200">
              <a:spcAft>
                <a:spcPts val="600"/>
              </a:spcAft>
            </a:pPr>
            <a:r>
              <a:rPr lang="en-GB" dirty="0">
                <a:latin typeface="Arial" panose="020B0604020202020204" pitchFamily="34" charset="0"/>
                <a:cs typeface="Arial" panose="020B0604020202020204" pitchFamily="34" charset="0"/>
              </a:rPr>
              <a:t>Don’t comment on pics</a:t>
            </a:r>
          </a:p>
          <a:p>
            <a:pPr marL="457200" indent="-457200">
              <a:spcAft>
                <a:spcPts val="600"/>
              </a:spcAft>
            </a:pPr>
            <a:r>
              <a:rPr lang="en-GB" dirty="0">
                <a:latin typeface="Arial" panose="020B0604020202020204" pitchFamily="34" charset="0"/>
                <a:cs typeface="Arial" panose="020B0604020202020204" pitchFamily="34" charset="0"/>
              </a:rPr>
              <a:t>Don’t judge the person in the pic</a:t>
            </a:r>
          </a:p>
          <a:p>
            <a:pPr marL="457200" indent="-457200">
              <a:spcAft>
                <a:spcPts val="600"/>
              </a:spcAft>
            </a:pPr>
            <a:r>
              <a:rPr lang="en-GB" dirty="0">
                <a:latin typeface="Arial" panose="020B0604020202020204" pitchFamily="34" charset="0"/>
                <a:cs typeface="Arial" panose="020B0604020202020204" pitchFamily="34" charset="0"/>
              </a:rPr>
              <a:t>Report the pics and any abusive comments, be a positive bystander.</a:t>
            </a:r>
          </a:p>
        </p:txBody>
      </p:sp>
      <p:sp>
        <p:nvSpPr>
          <p:cNvPr id="4" name="Slide Number Placeholder 3">
            <a:extLst>
              <a:ext uri="{FF2B5EF4-FFF2-40B4-BE49-F238E27FC236}">
                <a16:creationId xmlns:a16="http://schemas.microsoft.com/office/drawing/2014/main" id="{6F91D507-F53E-447D-9F5C-4BA0B6F5C804}"/>
              </a:ext>
            </a:extLst>
          </p:cNvPr>
          <p:cNvSpPr>
            <a:spLocks noGrp="1"/>
          </p:cNvSpPr>
          <p:nvPr>
            <p:ph type="sldNum" sz="quarter" idx="12"/>
          </p:nvPr>
        </p:nvSpPr>
        <p:spPr/>
        <p:txBody>
          <a:bodyPr/>
          <a:lstStyle/>
          <a:p>
            <a:fld id="{18A9053D-F767-4BAE-B72B-B42A21ED0EF8}" type="slidenum">
              <a:rPr lang="en-GB" smtClean="0"/>
              <a:t>25</a:t>
            </a:fld>
            <a:endParaRPr lang="en-GB"/>
          </a:p>
        </p:txBody>
      </p:sp>
      <p:pic>
        <p:nvPicPr>
          <p:cNvPr id="5" name="Picture 4">
            <a:extLst>
              <a:ext uri="{FF2B5EF4-FFF2-40B4-BE49-F238E27FC236}">
                <a16:creationId xmlns:a16="http://schemas.microsoft.com/office/drawing/2014/main" id="{1C37D13F-AA83-4EE6-9D4F-DC843E61B667}"/>
              </a:ext>
            </a:extLst>
          </p:cNvPr>
          <p:cNvPicPr>
            <a:picLocks noChangeAspect="1"/>
          </p:cNvPicPr>
          <p:nvPr/>
        </p:nvPicPr>
        <p:blipFill>
          <a:blip r:embed="rId2"/>
          <a:stretch>
            <a:fillRect/>
          </a:stretch>
        </p:blipFill>
        <p:spPr>
          <a:xfrm>
            <a:off x="9229087" y="136525"/>
            <a:ext cx="2962913" cy="1048603"/>
          </a:xfrm>
          <a:prstGeom prst="rect">
            <a:avLst/>
          </a:prstGeom>
        </p:spPr>
      </p:pic>
      <p:pic>
        <p:nvPicPr>
          <p:cNvPr id="6" name="Picture 5">
            <a:extLst>
              <a:ext uri="{FF2B5EF4-FFF2-40B4-BE49-F238E27FC236}">
                <a16:creationId xmlns:a16="http://schemas.microsoft.com/office/drawing/2014/main" id="{1A9BFBA4-0011-4548-81BA-FB22F6A1EDEA}"/>
              </a:ext>
            </a:extLst>
          </p:cNvPr>
          <p:cNvPicPr>
            <a:picLocks noChangeAspect="1"/>
          </p:cNvPicPr>
          <p:nvPr/>
        </p:nvPicPr>
        <p:blipFill>
          <a:blip r:embed="rId3"/>
          <a:stretch>
            <a:fillRect/>
          </a:stretch>
        </p:blipFill>
        <p:spPr>
          <a:xfrm>
            <a:off x="3052690" y="5703619"/>
            <a:ext cx="2058646" cy="1154381"/>
          </a:xfrm>
          <a:prstGeom prst="rect">
            <a:avLst/>
          </a:prstGeom>
        </p:spPr>
      </p:pic>
      <p:pic>
        <p:nvPicPr>
          <p:cNvPr id="7" name="Picture 6">
            <a:extLst>
              <a:ext uri="{FF2B5EF4-FFF2-40B4-BE49-F238E27FC236}">
                <a16:creationId xmlns:a16="http://schemas.microsoft.com/office/drawing/2014/main" id="{D0D69332-94AC-4807-A0BD-0FBE381F1C55}"/>
              </a:ext>
            </a:extLst>
          </p:cNvPr>
          <p:cNvPicPr>
            <a:picLocks noChangeAspect="1"/>
          </p:cNvPicPr>
          <p:nvPr/>
        </p:nvPicPr>
        <p:blipFill>
          <a:blip r:embed="rId4"/>
          <a:stretch>
            <a:fillRect/>
          </a:stretch>
        </p:blipFill>
        <p:spPr>
          <a:xfrm>
            <a:off x="5353898" y="5731752"/>
            <a:ext cx="2058645" cy="1154382"/>
          </a:xfrm>
          <a:prstGeom prst="rect">
            <a:avLst/>
          </a:prstGeom>
        </p:spPr>
      </p:pic>
      <p:pic>
        <p:nvPicPr>
          <p:cNvPr id="9" name="Picture 8">
            <a:extLst>
              <a:ext uri="{FF2B5EF4-FFF2-40B4-BE49-F238E27FC236}">
                <a16:creationId xmlns:a16="http://schemas.microsoft.com/office/drawing/2014/main" id="{B9F2AD9F-C8F8-44EB-9767-C634AE6FED40}"/>
              </a:ext>
            </a:extLst>
          </p:cNvPr>
          <p:cNvPicPr>
            <a:picLocks noChangeAspect="1"/>
          </p:cNvPicPr>
          <p:nvPr/>
        </p:nvPicPr>
        <p:blipFill>
          <a:blip r:embed="rId5"/>
          <a:stretch>
            <a:fillRect/>
          </a:stretch>
        </p:blipFill>
        <p:spPr>
          <a:xfrm>
            <a:off x="7513640" y="5731752"/>
            <a:ext cx="1869531" cy="1154382"/>
          </a:xfrm>
          <a:prstGeom prst="rect">
            <a:avLst/>
          </a:prstGeom>
        </p:spPr>
      </p:pic>
      <p:pic>
        <p:nvPicPr>
          <p:cNvPr id="10" name="Picture 9">
            <a:extLst>
              <a:ext uri="{FF2B5EF4-FFF2-40B4-BE49-F238E27FC236}">
                <a16:creationId xmlns:a16="http://schemas.microsoft.com/office/drawing/2014/main" id="{B48C2943-245F-49C5-B2E9-E36E5D7CCDC3}"/>
              </a:ext>
            </a:extLst>
          </p:cNvPr>
          <p:cNvPicPr>
            <a:picLocks noChangeAspect="1"/>
          </p:cNvPicPr>
          <p:nvPr/>
        </p:nvPicPr>
        <p:blipFill>
          <a:blip r:embed="rId6"/>
          <a:stretch>
            <a:fillRect/>
          </a:stretch>
        </p:blipFill>
        <p:spPr>
          <a:xfrm>
            <a:off x="9521721" y="5687487"/>
            <a:ext cx="2670279" cy="1158340"/>
          </a:xfrm>
          <a:prstGeom prst="rect">
            <a:avLst/>
          </a:prstGeom>
        </p:spPr>
      </p:pic>
    </p:spTree>
    <p:extLst>
      <p:ext uri="{BB962C8B-B14F-4D97-AF65-F5344CB8AC3E}">
        <p14:creationId xmlns:p14="http://schemas.microsoft.com/office/powerpoint/2010/main" val="807436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26">
            <a:extLst>
              <a:ext uri="{FF2B5EF4-FFF2-40B4-BE49-F238E27FC236}">
                <a16:creationId xmlns:a16="http://schemas.microsoft.com/office/drawing/2014/main" id="{22D775DA-EF23-4E2C-8740-5EAC5A88451D}"/>
              </a:ext>
            </a:extLst>
          </p:cNvPr>
          <p:cNvSpPr>
            <a:spLocks noGrp="1"/>
          </p:cNvSpPr>
          <p:nvPr>
            <p:ph type="title"/>
          </p:nvPr>
        </p:nvSpPr>
        <p:spPr/>
        <p:txBody>
          <a:bodyPr/>
          <a:lstStyle/>
          <a:p>
            <a:r>
              <a:rPr lang="en-US" dirty="0">
                <a:solidFill>
                  <a:srgbClr val="41384A"/>
                </a:solidFill>
                <a:latin typeface="Georgia" panose="02040502050405020303" pitchFamily="18" charset="0"/>
              </a:rPr>
              <a:t>Social Media – Did you know?</a:t>
            </a:r>
            <a:endParaRPr lang="en-GB" dirty="0">
              <a:solidFill>
                <a:srgbClr val="41384A"/>
              </a:solidFill>
              <a:latin typeface="Georgia" panose="02040502050405020303" pitchFamily="18" charset="0"/>
            </a:endParaRPr>
          </a:p>
        </p:txBody>
      </p:sp>
      <p:sp>
        <p:nvSpPr>
          <p:cNvPr id="28" name="Content Placeholder 27">
            <a:extLst>
              <a:ext uri="{FF2B5EF4-FFF2-40B4-BE49-F238E27FC236}">
                <a16:creationId xmlns:a16="http://schemas.microsoft.com/office/drawing/2014/main" id="{558B5CC1-00DB-4AD5-AA43-35529B903ED9}"/>
              </a:ext>
            </a:extLst>
          </p:cNvPr>
          <p:cNvSpPr>
            <a:spLocks noGrp="1"/>
          </p:cNvSpPr>
          <p:nvPr>
            <p:ph idx="1"/>
          </p:nvPr>
        </p:nvSpPr>
        <p:spPr/>
        <p:txBody>
          <a:bodyPr>
            <a:normAutofit/>
          </a:bodyPr>
          <a:lstStyle/>
          <a:p>
            <a:pPr marL="0" indent="0">
              <a:buNone/>
            </a:pPr>
            <a:r>
              <a:rPr lang="en-US" dirty="0">
                <a:solidFill>
                  <a:srgbClr val="41384A"/>
                </a:solidFill>
                <a:latin typeface="Arial" panose="020B0604020202020204" pitchFamily="34" charset="0"/>
                <a:cs typeface="Arial" panose="020B0604020202020204" pitchFamily="34" charset="0"/>
              </a:rPr>
              <a:t>You all use some if not most types of social media and you know more about it than us. However there are things that you need to know. </a:t>
            </a:r>
          </a:p>
          <a:p>
            <a:pPr marL="0" indent="0">
              <a:buNone/>
            </a:pPr>
            <a:endParaRPr lang="en-US" dirty="0">
              <a:solidFill>
                <a:srgbClr val="41384A"/>
              </a:solidFill>
              <a:latin typeface="Arial" panose="020B0604020202020204" pitchFamily="34" charset="0"/>
              <a:cs typeface="Arial" panose="020B0604020202020204" pitchFamily="34" charset="0"/>
            </a:endParaRPr>
          </a:p>
          <a:p>
            <a:pPr marL="0" indent="0">
              <a:buNone/>
            </a:pPr>
            <a:r>
              <a:rPr lang="en-US" dirty="0">
                <a:solidFill>
                  <a:srgbClr val="41384A"/>
                </a:solidFill>
                <a:latin typeface="Arial" panose="020B0604020202020204" pitchFamily="34" charset="0"/>
                <a:cs typeface="Arial" panose="020B0604020202020204" pitchFamily="34" charset="0"/>
              </a:rPr>
              <a:t>Colleges, universities and employers search for people online and their digital footprint before interviews, of they don’t like what they see you're not getting a place.</a:t>
            </a:r>
          </a:p>
          <a:p>
            <a:pPr marL="0" indent="0">
              <a:buNone/>
            </a:pPr>
            <a:r>
              <a:rPr lang="en-US" dirty="0">
                <a:solidFill>
                  <a:srgbClr val="41384A"/>
                </a:solidFill>
                <a:latin typeface="Arial" panose="020B0604020202020204" pitchFamily="34" charset="0"/>
                <a:cs typeface="Arial" panose="020B0604020202020204" pitchFamily="34" charset="0"/>
              </a:rPr>
              <a:t>If you are seen to bring your school or workplace into disrepute you can be permanently excluded or fired. </a:t>
            </a:r>
          </a:p>
          <a:p>
            <a:pPr marL="0" indent="0">
              <a:buNone/>
            </a:pPr>
            <a:endParaRPr lang="en-GB" dirty="0">
              <a:solidFill>
                <a:srgbClr val="41384A"/>
              </a:solidFill>
              <a:latin typeface="Arial" panose="020B0604020202020204" pitchFamily="34" charset="0"/>
              <a:cs typeface="Arial" panose="020B0604020202020204" pitchFamily="34" charset="0"/>
            </a:endParaRP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33" name="Slide Number Placeholder 32">
            <a:extLst>
              <a:ext uri="{FF2B5EF4-FFF2-40B4-BE49-F238E27FC236}">
                <a16:creationId xmlns:a16="http://schemas.microsoft.com/office/drawing/2014/main" id="{38BDF080-8CE4-4F78-97F2-ECF74D62E6A3}"/>
              </a:ext>
            </a:extLst>
          </p:cNvPr>
          <p:cNvSpPr>
            <a:spLocks noGrp="1"/>
          </p:cNvSpPr>
          <p:nvPr>
            <p:ph type="sldNum" sz="quarter" idx="12"/>
          </p:nvPr>
        </p:nvSpPr>
        <p:spPr>
          <a:xfrm>
            <a:off x="8610600" y="6356350"/>
            <a:ext cx="2743200" cy="365125"/>
          </a:xfrm>
        </p:spPr>
        <p:txBody>
          <a:bodyPr/>
          <a:lstStyle/>
          <a:p>
            <a:fld id="{18A9053D-F767-4BAE-B72B-B42A21ED0EF8}" type="slidenum">
              <a:rPr lang="en-GB" smtClean="0">
                <a:latin typeface="Arial" panose="020B0604020202020204" pitchFamily="34" charset="0"/>
                <a:cs typeface="Arial" panose="020B0604020202020204" pitchFamily="34" charset="0"/>
              </a:rPr>
              <a:t>26</a:t>
            </a:fld>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986ACF-96E2-4BC0-BF39-7C44F039FB26}"/>
              </a:ext>
            </a:extLst>
          </p:cNvPr>
          <p:cNvPicPr>
            <a:picLocks noChangeAspect="1"/>
          </p:cNvPicPr>
          <p:nvPr/>
        </p:nvPicPr>
        <p:blipFill>
          <a:blip r:embed="rId4"/>
          <a:stretch>
            <a:fillRect/>
          </a:stretch>
        </p:blipFill>
        <p:spPr>
          <a:xfrm>
            <a:off x="10629900" y="5388026"/>
            <a:ext cx="1326394" cy="1333449"/>
          </a:xfrm>
          <a:prstGeom prst="rect">
            <a:avLst/>
          </a:prstGeom>
        </p:spPr>
      </p:pic>
    </p:spTree>
    <p:extLst>
      <p:ext uri="{BB962C8B-B14F-4D97-AF65-F5344CB8AC3E}">
        <p14:creationId xmlns:p14="http://schemas.microsoft.com/office/powerpoint/2010/main" val="3544862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26">
            <a:extLst>
              <a:ext uri="{FF2B5EF4-FFF2-40B4-BE49-F238E27FC236}">
                <a16:creationId xmlns:a16="http://schemas.microsoft.com/office/drawing/2014/main" id="{22D775DA-EF23-4E2C-8740-5EAC5A88451D}"/>
              </a:ext>
            </a:extLst>
          </p:cNvPr>
          <p:cNvSpPr>
            <a:spLocks noGrp="1"/>
          </p:cNvSpPr>
          <p:nvPr>
            <p:ph type="title"/>
          </p:nvPr>
        </p:nvSpPr>
        <p:spPr/>
        <p:txBody>
          <a:bodyPr/>
          <a:lstStyle/>
          <a:p>
            <a:r>
              <a:rPr lang="en-US" dirty="0">
                <a:solidFill>
                  <a:srgbClr val="41384A"/>
                </a:solidFill>
                <a:latin typeface="Georgia" panose="02040502050405020303" pitchFamily="18" charset="0"/>
              </a:rPr>
              <a:t>Social Media – Did you know?</a:t>
            </a:r>
            <a:endParaRPr lang="en-GB" dirty="0">
              <a:solidFill>
                <a:srgbClr val="41384A"/>
              </a:solidFill>
              <a:latin typeface="Georgia" panose="02040502050405020303" pitchFamily="18" charset="0"/>
            </a:endParaRPr>
          </a:p>
        </p:txBody>
      </p:sp>
      <p:sp>
        <p:nvSpPr>
          <p:cNvPr id="28" name="Content Placeholder 27">
            <a:extLst>
              <a:ext uri="{FF2B5EF4-FFF2-40B4-BE49-F238E27FC236}">
                <a16:creationId xmlns:a16="http://schemas.microsoft.com/office/drawing/2014/main" id="{558B5CC1-00DB-4AD5-AA43-35529B903ED9}"/>
              </a:ext>
            </a:extLst>
          </p:cNvPr>
          <p:cNvSpPr>
            <a:spLocks noGrp="1"/>
          </p:cNvSpPr>
          <p:nvPr>
            <p:ph idx="1"/>
          </p:nvPr>
        </p:nvSpPr>
        <p:spPr/>
        <p:txBody>
          <a:bodyPr>
            <a:normAutofit/>
          </a:bodyPr>
          <a:lstStyle/>
          <a:p>
            <a:pPr marL="0" indent="0">
              <a:buNone/>
            </a:pPr>
            <a:endParaRPr lang="en-GB" dirty="0">
              <a:solidFill>
                <a:srgbClr val="41384A"/>
              </a:solidFill>
              <a:latin typeface="Arial" panose="020B0604020202020204" pitchFamily="34" charset="0"/>
              <a:cs typeface="Arial" panose="020B0604020202020204" pitchFamily="34" charset="0"/>
            </a:endParaRPr>
          </a:p>
          <a:p>
            <a:pPr marL="0" indent="0">
              <a:buNone/>
            </a:pPr>
            <a:endParaRPr lang="en-US" dirty="0"/>
          </a:p>
          <a:p>
            <a:pPr marL="0" indent="0">
              <a:buNone/>
            </a:pPr>
            <a:r>
              <a:rPr lang="en-US" dirty="0"/>
              <a:t>Instagram’s default privacy settings are set to public, which leaves you open to bullies and risk of unwanted attention.</a:t>
            </a:r>
          </a:p>
          <a:p>
            <a:pPr marL="0" indent="0">
              <a:buNone/>
            </a:pPr>
            <a:r>
              <a:rPr lang="en-US" dirty="0"/>
              <a:t>A survey by the Royal Society for Public Health found that Instagram caused more damage to young peoples mental health than any other social media platform.</a:t>
            </a:r>
          </a:p>
          <a:p>
            <a:pPr marL="0" indent="0">
              <a:buNone/>
            </a:pPr>
            <a:endParaRPr lang="en-US" dirty="0"/>
          </a:p>
          <a:p>
            <a:pPr marL="0" indent="0">
              <a:buNone/>
            </a:pPr>
            <a:endParaRPr lang="en-US" dirty="0"/>
          </a:p>
          <a:p>
            <a:pPr marL="0" indent="0">
              <a:buNone/>
            </a:pPr>
            <a:endParaRPr lang="en-US" dirty="0"/>
          </a:p>
          <a:p>
            <a:pPr marL="0" indent="0">
              <a:buNone/>
            </a:pPr>
            <a:endParaRPr lang="en-GB" dirty="0"/>
          </a:p>
        </p:txBody>
      </p:sp>
      <p:sp>
        <p:nvSpPr>
          <p:cNvPr id="33" name="Slide Number Placeholder 32">
            <a:extLst>
              <a:ext uri="{FF2B5EF4-FFF2-40B4-BE49-F238E27FC236}">
                <a16:creationId xmlns:a16="http://schemas.microsoft.com/office/drawing/2014/main" id="{38BDF080-8CE4-4F78-97F2-ECF74D62E6A3}"/>
              </a:ext>
            </a:extLst>
          </p:cNvPr>
          <p:cNvSpPr>
            <a:spLocks noGrp="1"/>
          </p:cNvSpPr>
          <p:nvPr>
            <p:ph type="sldNum" sz="quarter" idx="12"/>
          </p:nvPr>
        </p:nvSpPr>
        <p:spPr>
          <a:xfrm>
            <a:off x="8610600" y="6356350"/>
            <a:ext cx="2743200" cy="365125"/>
          </a:xfrm>
        </p:spPr>
        <p:txBody>
          <a:bodyPr/>
          <a:lstStyle/>
          <a:p>
            <a:fld id="{18A9053D-F767-4BAE-B72B-B42A21ED0EF8}" type="slidenum">
              <a:rPr lang="en-GB" smtClean="0">
                <a:latin typeface="Arial" panose="020B0604020202020204" pitchFamily="34" charset="0"/>
                <a:cs typeface="Arial" panose="020B0604020202020204" pitchFamily="34" charset="0"/>
              </a:rPr>
              <a:t>27</a:t>
            </a:fld>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986ACF-96E2-4BC0-BF39-7C44F039FB26}"/>
              </a:ext>
            </a:extLst>
          </p:cNvPr>
          <p:cNvPicPr>
            <a:picLocks noChangeAspect="1"/>
          </p:cNvPicPr>
          <p:nvPr/>
        </p:nvPicPr>
        <p:blipFill>
          <a:blip r:embed="rId4"/>
          <a:stretch>
            <a:fillRect/>
          </a:stretch>
        </p:blipFill>
        <p:spPr>
          <a:xfrm>
            <a:off x="10629900" y="5388026"/>
            <a:ext cx="1326394" cy="1333449"/>
          </a:xfrm>
          <a:prstGeom prst="rect">
            <a:avLst/>
          </a:prstGeom>
        </p:spPr>
      </p:pic>
      <p:pic>
        <p:nvPicPr>
          <p:cNvPr id="3" name="Picture 2">
            <a:extLst>
              <a:ext uri="{FF2B5EF4-FFF2-40B4-BE49-F238E27FC236}">
                <a16:creationId xmlns:a16="http://schemas.microsoft.com/office/drawing/2014/main" id="{5D42C525-1874-4629-BB60-90AFB14B1E11}"/>
              </a:ext>
            </a:extLst>
          </p:cNvPr>
          <p:cNvPicPr>
            <a:picLocks noChangeAspect="1"/>
          </p:cNvPicPr>
          <p:nvPr/>
        </p:nvPicPr>
        <p:blipFill>
          <a:blip r:embed="rId5"/>
          <a:stretch>
            <a:fillRect/>
          </a:stretch>
        </p:blipFill>
        <p:spPr>
          <a:xfrm flipH="1">
            <a:off x="838200" y="1646238"/>
            <a:ext cx="1440768" cy="1012874"/>
          </a:xfrm>
          <a:prstGeom prst="rect">
            <a:avLst/>
          </a:prstGeom>
        </p:spPr>
      </p:pic>
    </p:spTree>
    <p:extLst>
      <p:ext uri="{BB962C8B-B14F-4D97-AF65-F5344CB8AC3E}">
        <p14:creationId xmlns:p14="http://schemas.microsoft.com/office/powerpoint/2010/main" val="2113689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26">
            <a:extLst>
              <a:ext uri="{FF2B5EF4-FFF2-40B4-BE49-F238E27FC236}">
                <a16:creationId xmlns:a16="http://schemas.microsoft.com/office/drawing/2014/main" id="{22D775DA-EF23-4E2C-8740-5EAC5A88451D}"/>
              </a:ext>
            </a:extLst>
          </p:cNvPr>
          <p:cNvSpPr>
            <a:spLocks noGrp="1"/>
          </p:cNvSpPr>
          <p:nvPr>
            <p:ph type="title"/>
          </p:nvPr>
        </p:nvSpPr>
        <p:spPr/>
        <p:txBody>
          <a:bodyPr/>
          <a:lstStyle/>
          <a:p>
            <a:r>
              <a:rPr lang="en-US" dirty="0">
                <a:solidFill>
                  <a:srgbClr val="41384A"/>
                </a:solidFill>
                <a:latin typeface="Georgia" panose="02040502050405020303" pitchFamily="18" charset="0"/>
              </a:rPr>
              <a:t>Social Media – Did you know?</a:t>
            </a:r>
            <a:endParaRPr lang="en-GB" dirty="0">
              <a:solidFill>
                <a:srgbClr val="41384A"/>
              </a:solidFill>
              <a:latin typeface="Georgia" panose="02040502050405020303" pitchFamily="18" charset="0"/>
            </a:endParaRPr>
          </a:p>
        </p:txBody>
      </p:sp>
      <p:sp>
        <p:nvSpPr>
          <p:cNvPr id="28" name="Content Placeholder 27">
            <a:extLst>
              <a:ext uri="{FF2B5EF4-FFF2-40B4-BE49-F238E27FC236}">
                <a16:creationId xmlns:a16="http://schemas.microsoft.com/office/drawing/2014/main" id="{558B5CC1-00DB-4AD5-AA43-35529B903ED9}"/>
              </a:ext>
            </a:extLst>
          </p:cNvPr>
          <p:cNvSpPr>
            <a:spLocks noGrp="1"/>
          </p:cNvSpPr>
          <p:nvPr>
            <p:ph idx="1"/>
          </p:nvPr>
        </p:nvSpPr>
        <p:spPr>
          <a:xfrm>
            <a:off x="235706" y="2857500"/>
            <a:ext cx="11118094" cy="2691766"/>
          </a:xfrm>
        </p:spPr>
        <p:txBody>
          <a:bodyPr>
            <a:normAutofit fontScale="85000" lnSpcReduction="10000"/>
          </a:bodyPr>
          <a:lstStyle/>
          <a:p>
            <a:pPr marL="0" indent="0">
              <a:buNone/>
            </a:pPr>
            <a:r>
              <a:rPr lang="en-US" dirty="0"/>
              <a:t>Snapchat is solely used by some people to  bully people due to the messages disappear. </a:t>
            </a:r>
          </a:p>
          <a:p>
            <a:pPr marL="0" indent="0">
              <a:buNone/>
            </a:pPr>
            <a:endParaRPr lang="en-US" dirty="0"/>
          </a:p>
          <a:p>
            <a:pPr marL="0" indent="0">
              <a:buNone/>
            </a:pPr>
            <a:r>
              <a:rPr lang="en-US" dirty="0"/>
              <a:t>Messages are never fully ‘disappeared’ the police can easily request the data from Snapchat as it is not fully encrypted. Also people can screen shot the posts using other apps so others cannot tell it has been done.  </a:t>
            </a:r>
          </a:p>
          <a:p>
            <a:pPr marL="0" indent="0">
              <a:buNone/>
            </a:pPr>
            <a:endParaRPr lang="en-US" dirty="0"/>
          </a:p>
          <a:p>
            <a:pPr marL="0" indent="0">
              <a:buNone/>
            </a:pPr>
            <a:r>
              <a:rPr lang="en-US" dirty="0"/>
              <a:t>The Snap Map has been used by stalkers and others to track and harass others.</a:t>
            </a:r>
          </a:p>
          <a:p>
            <a:pPr marL="0" indent="0">
              <a:buNone/>
            </a:pPr>
            <a:endParaRPr lang="en-US" dirty="0"/>
          </a:p>
          <a:p>
            <a:pPr marL="0" indent="0">
              <a:buNone/>
            </a:pPr>
            <a:endParaRPr lang="en-US" dirty="0"/>
          </a:p>
          <a:p>
            <a:pPr marL="0" indent="0">
              <a:buNone/>
            </a:pPr>
            <a:endParaRPr lang="en-GB" dirty="0"/>
          </a:p>
        </p:txBody>
      </p:sp>
      <p:sp>
        <p:nvSpPr>
          <p:cNvPr id="33" name="Slide Number Placeholder 32">
            <a:extLst>
              <a:ext uri="{FF2B5EF4-FFF2-40B4-BE49-F238E27FC236}">
                <a16:creationId xmlns:a16="http://schemas.microsoft.com/office/drawing/2014/main" id="{38BDF080-8CE4-4F78-97F2-ECF74D62E6A3}"/>
              </a:ext>
            </a:extLst>
          </p:cNvPr>
          <p:cNvSpPr>
            <a:spLocks noGrp="1"/>
          </p:cNvSpPr>
          <p:nvPr>
            <p:ph type="sldNum" sz="quarter" idx="12"/>
          </p:nvPr>
        </p:nvSpPr>
        <p:spPr>
          <a:xfrm>
            <a:off x="8610600" y="6356350"/>
            <a:ext cx="2743200" cy="365125"/>
          </a:xfrm>
        </p:spPr>
        <p:txBody>
          <a:bodyPr/>
          <a:lstStyle/>
          <a:p>
            <a:fld id="{18A9053D-F767-4BAE-B72B-B42A21ED0EF8}" type="slidenum">
              <a:rPr lang="en-GB" smtClean="0">
                <a:latin typeface="Arial" panose="020B0604020202020204" pitchFamily="34" charset="0"/>
                <a:cs typeface="Arial" panose="020B0604020202020204" pitchFamily="34" charset="0"/>
              </a:rPr>
              <a:t>28</a:t>
            </a:fld>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986ACF-96E2-4BC0-BF39-7C44F039FB26}"/>
              </a:ext>
            </a:extLst>
          </p:cNvPr>
          <p:cNvPicPr>
            <a:picLocks noChangeAspect="1"/>
          </p:cNvPicPr>
          <p:nvPr/>
        </p:nvPicPr>
        <p:blipFill>
          <a:blip r:embed="rId4"/>
          <a:stretch>
            <a:fillRect/>
          </a:stretch>
        </p:blipFill>
        <p:spPr>
          <a:xfrm>
            <a:off x="10629900" y="5388026"/>
            <a:ext cx="1326394" cy="1333449"/>
          </a:xfrm>
          <a:prstGeom prst="rect">
            <a:avLst/>
          </a:prstGeom>
        </p:spPr>
      </p:pic>
      <p:pic>
        <p:nvPicPr>
          <p:cNvPr id="5" name="Picture 4">
            <a:extLst>
              <a:ext uri="{FF2B5EF4-FFF2-40B4-BE49-F238E27FC236}">
                <a16:creationId xmlns:a16="http://schemas.microsoft.com/office/drawing/2014/main" id="{15144115-73CC-4D58-8E69-B60CC80B45D4}"/>
              </a:ext>
            </a:extLst>
          </p:cNvPr>
          <p:cNvPicPr>
            <a:picLocks noChangeAspect="1"/>
          </p:cNvPicPr>
          <p:nvPr/>
        </p:nvPicPr>
        <p:blipFill>
          <a:blip r:embed="rId5"/>
          <a:stretch>
            <a:fillRect/>
          </a:stretch>
        </p:blipFill>
        <p:spPr>
          <a:xfrm>
            <a:off x="571890" y="1308735"/>
            <a:ext cx="1028309" cy="1167179"/>
          </a:xfrm>
          <a:prstGeom prst="rect">
            <a:avLst/>
          </a:prstGeom>
        </p:spPr>
      </p:pic>
    </p:spTree>
    <p:extLst>
      <p:ext uri="{BB962C8B-B14F-4D97-AF65-F5344CB8AC3E}">
        <p14:creationId xmlns:p14="http://schemas.microsoft.com/office/powerpoint/2010/main" val="2362264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26">
            <a:extLst>
              <a:ext uri="{FF2B5EF4-FFF2-40B4-BE49-F238E27FC236}">
                <a16:creationId xmlns:a16="http://schemas.microsoft.com/office/drawing/2014/main" id="{22D775DA-EF23-4E2C-8740-5EAC5A88451D}"/>
              </a:ext>
            </a:extLst>
          </p:cNvPr>
          <p:cNvSpPr>
            <a:spLocks noGrp="1"/>
          </p:cNvSpPr>
          <p:nvPr>
            <p:ph type="title"/>
          </p:nvPr>
        </p:nvSpPr>
        <p:spPr/>
        <p:txBody>
          <a:bodyPr/>
          <a:lstStyle/>
          <a:p>
            <a:r>
              <a:rPr lang="en-US" dirty="0">
                <a:solidFill>
                  <a:srgbClr val="41384A"/>
                </a:solidFill>
                <a:latin typeface="Georgia" panose="02040502050405020303" pitchFamily="18" charset="0"/>
              </a:rPr>
              <a:t>Social Media – Did you know?</a:t>
            </a:r>
            <a:endParaRPr lang="en-GB" dirty="0">
              <a:solidFill>
                <a:srgbClr val="41384A"/>
              </a:solidFill>
              <a:latin typeface="Georgia" panose="02040502050405020303" pitchFamily="18" charset="0"/>
            </a:endParaRPr>
          </a:p>
        </p:txBody>
      </p:sp>
      <p:sp>
        <p:nvSpPr>
          <p:cNvPr id="28" name="Content Placeholder 27">
            <a:extLst>
              <a:ext uri="{FF2B5EF4-FFF2-40B4-BE49-F238E27FC236}">
                <a16:creationId xmlns:a16="http://schemas.microsoft.com/office/drawing/2014/main" id="{558B5CC1-00DB-4AD5-AA43-35529B903ED9}"/>
              </a:ext>
            </a:extLst>
          </p:cNvPr>
          <p:cNvSpPr>
            <a:spLocks noGrp="1"/>
          </p:cNvSpPr>
          <p:nvPr>
            <p:ph idx="1"/>
          </p:nvPr>
        </p:nvSpPr>
        <p:spPr>
          <a:xfrm>
            <a:off x="235706" y="2857500"/>
            <a:ext cx="11118094" cy="2691766"/>
          </a:xfrm>
        </p:spPr>
        <p:txBody>
          <a:bodyPr>
            <a:normAutofit/>
          </a:bodyPr>
          <a:lstStyle/>
          <a:p>
            <a:pPr marL="0" indent="0">
              <a:buNone/>
            </a:pPr>
            <a:r>
              <a:rPr lang="en-US" dirty="0"/>
              <a:t>The minimum age for using WhatsApp is 16. </a:t>
            </a:r>
          </a:p>
          <a:p>
            <a:pPr marL="0" indent="0">
              <a:buNone/>
            </a:pPr>
            <a:endParaRPr lang="en-US" dirty="0"/>
          </a:p>
          <a:p>
            <a:pPr marL="0" indent="0">
              <a:buNone/>
            </a:pPr>
            <a:r>
              <a:rPr lang="en-US" dirty="0"/>
              <a:t>You can only be added into a group by one of your contacts but once in a group others can see your info like phone numbers and profile pictures.</a:t>
            </a:r>
          </a:p>
          <a:p>
            <a:pPr marL="0" indent="0">
              <a:buNone/>
            </a:pPr>
            <a:endParaRPr lang="en-US" dirty="0"/>
          </a:p>
          <a:p>
            <a:pPr marL="0" indent="0">
              <a:buNone/>
            </a:pPr>
            <a:endParaRPr lang="en-GB" dirty="0"/>
          </a:p>
        </p:txBody>
      </p:sp>
      <p:sp>
        <p:nvSpPr>
          <p:cNvPr id="33" name="Slide Number Placeholder 32">
            <a:extLst>
              <a:ext uri="{FF2B5EF4-FFF2-40B4-BE49-F238E27FC236}">
                <a16:creationId xmlns:a16="http://schemas.microsoft.com/office/drawing/2014/main" id="{38BDF080-8CE4-4F78-97F2-ECF74D62E6A3}"/>
              </a:ext>
            </a:extLst>
          </p:cNvPr>
          <p:cNvSpPr>
            <a:spLocks noGrp="1"/>
          </p:cNvSpPr>
          <p:nvPr>
            <p:ph type="sldNum" sz="quarter" idx="12"/>
          </p:nvPr>
        </p:nvSpPr>
        <p:spPr>
          <a:xfrm>
            <a:off x="8610600" y="6356350"/>
            <a:ext cx="2743200" cy="365125"/>
          </a:xfrm>
        </p:spPr>
        <p:txBody>
          <a:bodyPr/>
          <a:lstStyle/>
          <a:p>
            <a:fld id="{18A9053D-F767-4BAE-B72B-B42A21ED0EF8}" type="slidenum">
              <a:rPr lang="en-GB" smtClean="0">
                <a:latin typeface="Arial" panose="020B0604020202020204" pitchFamily="34" charset="0"/>
                <a:cs typeface="Arial" panose="020B0604020202020204" pitchFamily="34" charset="0"/>
              </a:rPr>
              <a:t>29</a:t>
            </a:fld>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986ACF-96E2-4BC0-BF39-7C44F039FB26}"/>
              </a:ext>
            </a:extLst>
          </p:cNvPr>
          <p:cNvPicPr>
            <a:picLocks noChangeAspect="1"/>
          </p:cNvPicPr>
          <p:nvPr/>
        </p:nvPicPr>
        <p:blipFill>
          <a:blip r:embed="rId4"/>
          <a:stretch>
            <a:fillRect/>
          </a:stretch>
        </p:blipFill>
        <p:spPr>
          <a:xfrm>
            <a:off x="10629900" y="5388026"/>
            <a:ext cx="1326394" cy="1333449"/>
          </a:xfrm>
          <a:prstGeom prst="rect">
            <a:avLst/>
          </a:prstGeom>
        </p:spPr>
      </p:pic>
      <p:pic>
        <p:nvPicPr>
          <p:cNvPr id="2050" name="Picture 2" descr="File:WhatsApp logo-color-vertical.svg - Wikimedia Commons">
            <a:extLst>
              <a:ext uri="{FF2B5EF4-FFF2-40B4-BE49-F238E27FC236}">
                <a16:creationId xmlns:a16="http://schemas.microsoft.com/office/drawing/2014/main" id="{C85C0AD9-71DF-4E73-A1F8-5C46A5F3EF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706" y="1308734"/>
            <a:ext cx="1347930" cy="1347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2509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26">
            <a:extLst>
              <a:ext uri="{FF2B5EF4-FFF2-40B4-BE49-F238E27FC236}">
                <a16:creationId xmlns:a16="http://schemas.microsoft.com/office/drawing/2014/main" id="{22D775DA-EF23-4E2C-8740-5EAC5A88451D}"/>
              </a:ext>
            </a:extLst>
          </p:cNvPr>
          <p:cNvSpPr>
            <a:spLocks noGrp="1"/>
          </p:cNvSpPr>
          <p:nvPr>
            <p:ph type="title"/>
          </p:nvPr>
        </p:nvSpPr>
        <p:spPr/>
        <p:txBody>
          <a:bodyPr/>
          <a:lstStyle/>
          <a:p>
            <a:r>
              <a:rPr lang="en-US" dirty="0">
                <a:solidFill>
                  <a:srgbClr val="41384A"/>
                </a:solidFill>
                <a:latin typeface="Georgia" panose="02040502050405020303" pitchFamily="18" charset="0"/>
              </a:rPr>
              <a:t>What is Online Safety?</a:t>
            </a:r>
            <a:endParaRPr lang="en-GB" dirty="0">
              <a:solidFill>
                <a:srgbClr val="41384A"/>
              </a:solidFill>
              <a:latin typeface="Georgia" panose="02040502050405020303" pitchFamily="18" charset="0"/>
            </a:endParaRPr>
          </a:p>
        </p:txBody>
      </p:sp>
      <p:sp>
        <p:nvSpPr>
          <p:cNvPr id="28" name="Content Placeholder 27">
            <a:extLst>
              <a:ext uri="{FF2B5EF4-FFF2-40B4-BE49-F238E27FC236}">
                <a16:creationId xmlns:a16="http://schemas.microsoft.com/office/drawing/2014/main" id="{558B5CC1-00DB-4AD5-AA43-35529B903ED9}"/>
              </a:ext>
            </a:extLst>
          </p:cNvPr>
          <p:cNvSpPr>
            <a:spLocks noGrp="1"/>
          </p:cNvSpPr>
          <p:nvPr>
            <p:ph idx="1"/>
          </p:nvPr>
        </p:nvSpPr>
        <p:spPr/>
        <p:txBody>
          <a:bodyPr>
            <a:normAutofit/>
          </a:bodyPr>
          <a:lstStyle/>
          <a:p>
            <a:pPr marL="0" indent="0">
              <a:buNone/>
            </a:pPr>
            <a:r>
              <a:rPr lang="en-US" dirty="0">
                <a:solidFill>
                  <a:srgbClr val="41384A"/>
                </a:solidFill>
                <a:latin typeface="Arial" panose="020B0604020202020204" pitchFamily="34" charset="0"/>
                <a:cs typeface="Arial" panose="020B0604020202020204" pitchFamily="34" charset="0"/>
              </a:rPr>
              <a:t>Being aware of how to stay safe online with the different technology we use on a daily basis.</a:t>
            </a:r>
          </a:p>
          <a:p>
            <a:pPr marL="0" indent="0">
              <a:buNone/>
            </a:pPr>
            <a:endParaRPr lang="en-US" dirty="0">
              <a:solidFill>
                <a:srgbClr val="41384A"/>
              </a:solidFill>
              <a:latin typeface="Arial" panose="020B0604020202020204" pitchFamily="34" charset="0"/>
              <a:cs typeface="Arial" panose="020B0604020202020204" pitchFamily="34" charset="0"/>
            </a:endParaRPr>
          </a:p>
          <a:p>
            <a:pPr marL="0" indent="0">
              <a:buNone/>
            </a:pPr>
            <a:r>
              <a:rPr lang="en-US" dirty="0">
                <a:solidFill>
                  <a:srgbClr val="41384A"/>
                </a:solidFill>
                <a:latin typeface="Arial" panose="020B0604020202020204" pitchFamily="34" charset="0"/>
                <a:cs typeface="Arial" panose="020B0604020202020204" pitchFamily="34" charset="0"/>
              </a:rPr>
              <a:t>You need to know how the different technologies you use, can effect you now and in the future. </a:t>
            </a:r>
          </a:p>
          <a:p>
            <a:pPr marL="0" indent="0">
              <a:buNone/>
            </a:pPr>
            <a:r>
              <a:rPr lang="en-US" dirty="0">
                <a:solidFill>
                  <a:srgbClr val="41384A"/>
                </a:solidFill>
                <a:latin typeface="Arial" panose="020B0604020202020204" pitchFamily="34" charset="0"/>
                <a:cs typeface="Arial" panose="020B0604020202020204" pitchFamily="34" charset="0"/>
              </a:rPr>
              <a:t>You also need to know how to use the tech appropriately  and safely (do you know how to report abuse </a:t>
            </a:r>
            <a:r>
              <a:rPr lang="en-US" dirty="0" err="1">
                <a:solidFill>
                  <a:srgbClr val="41384A"/>
                </a:solidFill>
                <a:latin typeface="Arial" panose="020B0604020202020204" pitchFamily="34" charset="0"/>
                <a:cs typeface="Arial" panose="020B0604020202020204" pitchFamily="34" charset="0"/>
              </a:rPr>
              <a:t>etc</a:t>
            </a:r>
            <a:r>
              <a:rPr lang="en-US" dirty="0">
                <a:solidFill>
                  <a:srgbClr val="41384A"/>
                </a:solidFill>
                <a:latin typeface="Arial" panose="020B0604020202020204" pitchFamily="34" charset="0"/>
                <a:cs typeface="Arial" panose="020B0604020202020204" pitchFamily="34" charset="0"/>
              </a:rPr>
              <a:t> on all of the different tech/apps you use)</a:t>
            </a:r>
          </a:p>
          <a:p>
            <a:pPr marL="0" indent="0">
              <a:buNone/>
            </a:pPr>
            <a:endParaRPr lang="en-GB" dirty="0">
              <a:solidFill>
                <a:srgbClr val="41384A"/>
              </a:solidFill>
              <a:latin typeface="Arial" panose="020B0604020202020204" pitchFamily="34" charset="0"/>
              <a:cs typeface="Arial" panose="020B0604020202020204" pitchFamily="34" charset="0"/>
            </a:endParaRPr>
          </a:p>
          <a:p>
            <a:endParaRPr lang="en-GB" dirty="0"/>
          </a:p>
        </p:txBody>
      </p:sp>
      <p:sp>
        <p:nvSpPr>
          <p:cNvPr id="33" name="Slide Number Placeholder 32">
            <a:extLst>
              <a:ext uri="{FF2B5EF4-FFF2-40B4-BE49-F238E27FC236}">
                <a16:creationId xmlns:a16="http://schemas.microsoft.com/office/drawing/2014/main" id="{38BDF080-8CE4-4F78-97F2-ECF74D62E6A3}"/>
              </a:ext>
            </a:extLst>
          </p:cNvPr>
          <p:cNvSpPr>
            <a:spLocks noGrp="1"/>
          </p:cNvSpPr>
          <p:nvPr>
            <p:ph type="sldNum" sz="quarter" idx="12"/>
          </p:nvPr>
        </p:nvSpPr>
        <p:spPr>
          <a:xfrm>
            <a:off x="8610600" y="6356350"/>
            <a:ext cx="2743200" cy="365125"/>
          </a:xfrm>
        </p:spPr>
        <p:txBody>
          <a:bodyPr/>
          <a:lstStyle/>
          <a:p>
            <a:fld id="{18A9053D-F767-4BAE-B72B-B42A21ED0EF8}" type="slidenum">
              <a:rPr lang="en-GB" smtClean="0">
                <a:latin typeface="Arial" panose="020B0604020202020204" pitchFamily="34" charset="0"/>
                <a:cs typeface="Arial" panose="020B0604020202020204" pitchFamily="34" charset="0"/>
              </a:rPr>
              <a:t>3</a:t>
            </a:fld>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986ACF-96E2-4BC0-BF39-7C44F039FB26}"/>
              </a:ext>
            </a:extLst>
          </p:cNvPr>
          <p:cNvPicPr>
            <a:picLocks noChangeAspect="1"/>
          </p:cNvPicPr>
          <p:nvPr/>
        </p:nvPicPr>
        <p:blipFill>
          <a:blip r:embed="rId4"/>
          <a:stretch>
            <a:fillRect/>
          </a:stretch>
        </p:blipFill>
        <p:spPr>
          <a:xfrm>
            <a:off x="10165594" y="4921250"/>
            <a:ext cx="1790700" cy="1800225"/>
          </a:xfrm>
          <a:prstGeom prst="rect">
            <a:avLst/>
          </a:prstGeom>
        </p:spPr>
      </p:pic>
    </p:spTree>
    <p:extLst>
      <p:ext uri="{BB962C8B-B14F-4D97-AF65-F5344CB8AC3E}">
        <p14:creationId xmlns:p14="http://schemas.microsoft.com/office/powerpoint/2010/main" val="22814029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26">
            <a:extLst>
              <a:ext uri="{FF2B5EF4-FFF2-40B4-BE49-F238E27FC236}">
                <a16:creationId xmlns:a16="http://schemas.microsoft.com/office/drawing/2014/main" id="{22D775DA-EF23-4E2C-8740-5EAC5A88451D}"/>
              </a:ext>
            </a:extLst>
          </p:cNvPr>
          <p:cNvSpPr>
            <a:spLocks noGrp="1"/>
          </p:cNvSpPr>
          <p:nvPr>
            <p:ph type="title"/>
          </p:nvPr>
        </p:nvSpPr>
        <p:spPr/>
        <p:txBody>
          <a:bodyPr/>
          <a:lstStyle/>
          <a:p>
            <a:r>
              <a:rPr lang="en-US" dirty="0">
                <a:solidFill>
                  <a:srgbClr val="41384A"/>
                </a:solidFill>
                <a:latin typeface="Georgia" panose="02040502050405020303" pitchFamily="18" charset="0"/>
              </a:rPr>
              <a:t>Social Media – Did you know?</a:t>
            </a:r>
            <a:endParaRPr lang="en-GB" dirty="0">
              <a:solidFill>
                <a:srgbClr val="41384A"/>
              </a:solidFill>
              <a:latin typeface="Georgia" panose="02040502050405020303" pitchFamily="18" charset="0"/>
            </a:endParaRPr>
          </a:p>
        </p:txBody>
      </p:sp>
      <p:sp>
        <p:nvSpPr>
          <p:cNvPr id="28" name="Content Placeholder 27">
            <a:extLst>
              <a:ext uri="{FF2B5EF4-FFF2-40B4-BE49-F238E27FC236}">
                <a16:creationId xmlns:a16="http://schemas.microsoft.com/office/drawing/2014/main" id="{558B5CC1-00DB-4AD5-AA43-35529B903ED9}"/>
              </a:ext>
            </a:extLst>
          </p:cNvPr>
          <p:cNvSpPr>
            <a:spLocks noGrp="1"/>
          </p:cNvSpPr>
          <p:nvPr>
            <p:ph idx="1"/>
          </p:nvPr>
        </p:nvSpPr>
        <p:spPr>
          <a:xfrm>
            <a:off x="235706" y="2857500"/>
            <a:ext cx="11118094" cy="2691766"/>
          </a:xfrm>
        </p:spPr>
        <p:txBody>
          <a:bodyPr>
            <a:normAutofit/>
          </a:bodyPr>
          <a:lstStyle/>
          <a:p>
            <a:pPr marL="0" indent="0">
              <a:buNone/>
            </a:pPr>
            <a:r>
              <a:rPr lang="en-US" dirty="0"/>
              <a:t>The minimum age for using </a:t>
            </a:r>
            <a:r>
              <a:rPr lang="en-US" dirty="0" err="1"/>
              <a:t>Tik</a:t>
            </a:r>
            <a:r>
              <a:rPr lang="en-US" dirty="0"/>
              <a:t> Tok is 13 like many social media apps. This is due to an American law that says companies cannot track the online use of those under this age. </a:t>
            </a:r>
          </a:p>
          <a:p>
            <a:pPr marL="0" indent="0">
              <a:buNone/>
            </a:pPr>
            <a:r>
              <a:rPr lang="en-US" dirty="0"/>
              <a:t>However there are huge security concerns due to the data that is gathered through the app and what its being used for. </a:t>
            </a:r>
          </a:p>
          <a:p>
            <a:pPr marL="0" indent="0">
              <a:buNone/>
            </a:pPr>
            <a:r>
              <a:rPr lang="en-US" dirty="0"/>
              <a:t>Some countries have banned </a:t>
            </a:r>
            <a:r>
              <a:rPr lang="en-US" dirty="0" err="1"/>
              <a:t>Tik</a:t>
            </a:r>
            <a:r>
              <a:rPr lang="en-US" dirty="0"/>
              <a:t> Tok and more are following. </a:t>
            </a:r>
          </a:p>
          <a:p>
            <a:pPr marL="0" indent="0">
              <a:buNone/>
            </a:pPr>
            <a:endParaRPr lang="en-US" dirty="0"/>
          </a:p>
          <a:p>
            <a:pPr marL="0" indent="0">
              <a:buNone/>
            </a:pPr>
            <a:endParaRPr lang="en-US" dirty="0"/>
          </a:p>
          <a:p>
            <a:pPr marL="0" indent="0">
              <a:buNone/>
            </a:pPr>
            <a:endParaRPr lang="en-GB" dirty="0"/>
          </a:p>
        </p:txBody>
      </p:sp>
      <p:sp>
        <p:nvSpPr>
          <p:cNvPr id="33" name="Slide Number Placeholder 32">
            <a:extLst>
              <a:ext uri="{FF2B5EF4-FFF2-40B4-BE49-F238E27FC236}">
                <a16:creationId xmlns:a16="http://schemas.microsoft.com/office/drawing/2014/main" id="{38BDF080-8CE4-4F78-97F2-ECF74D62E6A3}"/>
              </a:ext>
            </a:extLst>
          </p:cNvPr>
          <p:cNvSpPr>
            <a:spLocks noGrp="1"/>
          </p:cNvSpPr>
          <p:nvPr>
            <p:ph type="sldNum" sz="quarter" idx="12"/>
          </p:nvPr>
        </p:nvSpPr>
        <p:spPr>
          <a:xfrm>
            <a:off x="8610600" y="6356350"/>
            <a:ext cx="2743200" cy="365125"/>
          </a:xfrm>
        </p:spPr>
        <p:txBody>
          <a:bodyPr/>
          <a:lstStyle/>
          <a:p>
            <a:fld id="{18A9053D-F767-4BAE-B72B-B42A21ED0EF8}" type="slidenum">
              <a:rPr lang="en-GB" smtClean="0">
                <a:latin typeface="Arial" panose="020B0604020202020204" pitchFamily="34" charset="0"/>
                <a:cs typeface="Arial" panose="020B0604020202020204" pitchFamily="34" charset="0"/>
              </a:rPr>
              <a:t>30</a:t>
            </a:fld>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E986ACF-96E2-4BC0-BF39-7C44F039FB26}"/>
              </a:ext>
            </a:extLst>
          </p:cNvPr>
          <p:cNvPicPr>
            <a:picLocks noChangeAspect="1"/>
          </p:cNvPicPr>
          <p:nvPr/>
        </p:nvPicPr>
        <p:blipFill>
          <a:blip r:embed="rId4"/>
          <a:stretch>
            <a:fillRect/>
          </a:stretch>
        </p:blipFill>
        <p:spPr>
          <a:xfrm>
            <a:off x="10629900" y="5388026"/>
            <a:ext cx="1326394" cy="1333449"/>
          </a:xfrm>
          <a:prstGeom prst="rect">
            <a:avLst/>
          </a:prstGeom>
        </p:spPr>
      </p:pic>
      <p:pic>
        <p:nvPicPr>
          <p:cNvPr id="4" name="Picture 3">
            <a:extLst>
              <a:ext uri="{FF2B5EF4-FFF2-40B4-BE49-F238E27FC236}">
                <a16:creationId xmlns:a16="http://schemas.microsoft.com/office/drawing/2014/main" id="{442BD616-966A-4607-9E6F-0A538BF40DC3}"/>
              </a:ext>
            </a:extLst>
          </p:cNvPr>
          <p:cNvPicPr>
            <a:picLocks noChangeAspect="1"/>
          </p:cNvPicPr>
          <p:nvPr/>
        </p:nvPicPr>
        <p:blipFill>
          <a:blip r:embed="rId5"/>
          <a:stretch>
            <a:fillRect/>
          </a:stretch>
        </p:blipFill>
        <p:spPr>
          <a:xfrm>
            <a:off x="235706" y="1308734"/>
            <a:ext cx="1141274" cy="1597783"/>
          </a:xfrm>
          <a:prstGeom prst="rect">
            <a:avLst/>
          </a:prstGeom>
        </p:spPr>
      </p:pic>
    </p:spTree>
    <p:extLst>
      <p:ext uri="{BB962C8B-B14F-4D97-AF65-F5344CB8AC3E}">
        <p14:creationId xmlns:p14="http://schemas.microsoft.com/office/powerpoint/2010/main" val="2434509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26">
            <a:extLst>
              <a:ext uri="{FF2B5EF4-FFF2-40B4-BE49-F238E27FC236}">
                <a16:creationId xmlns:a16="http://schemas.microsoft.com/office/drawing/2014/main" id="{22D775DA-EF23-4E2C-8740-5EAC5A88451D}"/>
              </a:ext>
            </a:extLst>
          </p:cNvPr>
          <p:cNvSpPr>
            <a:spLocks noGrp="1"/>
          </p:cNvSpPr>
          <p:nvPr>
            <p:ph type="title"/>
          </p:nvPr>
        </p:nvSpPr>
        <p:spPr/>
        <p:txBody>
          <a:bodyPr/>
          <a:lstStyle/>
          <a:p>
            <a:r>
              <a:rPr lang="en-US" dirty="0">
                <a:solidFill>
                  <a:srgbClr val="41384A"/>
                </a:solidFill>
                <a:latin typeface="Georgia" panose="02040502050405020303" pitchFamily="18" charset="0"/>
              </a:rPr>
              <a:t>Next steps</a:t>
            </a:r>
            <a:endParaRPr lang="en-GB" dirty="0">
              <a:solidFill>
                <a:srgbClr val="41384A"/>
              </a:solidFill>
              <a:latin typeface="Georgia" panose="02040502050405020303" pitchFamily="18" charset="0"/>
            </a:endParaRPr>
          </a:p>
        </p:txBody>
      </p:sp>
      <p:sp>
        <p:nvSpPr>
          <p:cNvPr id="28" name="Content Placeholder 27">
            <a:extLst>
              <a:ext uri="{FF2B5EF4-FFF2-40B4-BE49-F238E27FC236}">
                <a16:creationId xmlns:a16="http://schemas.microsoft.com/office/drawing/2014/main" id="{558B5CC1-00DB-4AD5-AA43-35529B903ED9}"/>
              </a:ext>
            </a:extLst>
          </p:cNvPr>
          <p:cNvSpPr>
            <a:spLocks noGrp="1"/>
          </p:cNvSpPr>
          <p:nvPr>
            <p:ph idx="1"/>
          </p:nvPr>
        </p:nvSpPr>
        <p:spPr>
          <a:xfrm>
            <a:off x="838200" y="1532051"/>
            <a:ext cx="10515600" cy="4644912"/>
          </a:xfrm>
        </p:spPr>
        <p:txBody>
          <a:bodyPr>
            <a:normAutofit/>
          </a:bodyPr>
          <a:lstStyle/>
          <a:p>
            <a:pPr marL="0" indent="0">
              <a:buNone/>
            </a:pPr>
            <a:r>
              <a:rPr lang="en-US" dirty="0">
                <a:solidFill>
                  <a:srgbClr val="41384A"/>
                </a:solidFill>
                <a:latin typeface="Arial" panose="020B0604020202020204" pitchFamily="34" charset="0"/>
                <a:cs typeface="Arial" panose="020B0604020202020204" pitchFamily="34" charset="0"/>
              </a:rPr>
              <a:t>* Be careful online and use the technology in an appropriate manner at all times. </a:t>
            </a:r>
          </a:p>
          <a:p>
            <a:pPr marL="0" indent="0">
              <a:buNone/>
            </a:pPr>
            <a:r>
              <a:rPr lang="en-US" dirty="0">
                <a:solidFill>
                  <a:srgbClr val="41384A"/>
                </a:solidFill>
                <a:latin typeface="Arial" panose="020B0604020202020204" pitchFamily="34" charset="0"/>
                <a:cs typeface="Arial" panose="020B0604020202020204" pitchFamily="34" charset="0"/>
              </a:rPr>
              <a:t>* Know how to use the apps/tech you use fully, set privacy to status to private or friends.</a:t>
            </a:r>
          </a:p>
          <a:p>
            <a:pPr marL="0" indent="0">
              <a:buNone/>
            </a:pPr>
            <a:r>
              <a:rPr lang="en-US" dirty="0">
                <a:solidFill>
                  <a:srgbClr val="41384A"/>
                </a:solidFill>
                <a:latin typeface="Arial" panose="020B0604020202020204" pitchFamily="34" charset="0"/>
                <a:cs typeface="Arial" panose="020B0604020202020204" pitchFamily="34" charset="0"/>
              </a:rPr>
              <a:t> *Ensure you know how to report misconduct and any bullying behavior.</a:t>
            </a:r>
          </a:p>
          <a:p>
            <a:pPr marL="0" indent="0">
              <a:buNone/>
            </a:pPr>
            <a:r>
              <a:rPr lang="en-US" dirty="0">
                <a:solidFill>
                  <a:srgbClr val="41384A"/>
                </a:solidFill>
                <a:latin typeface="Arial" panose="020B0604020202020204" pitchFamily="34" charset="0"/>
                <a:cs typeface="Arial" panose="020B0604020202020204" pitchFamily="34" charset="0"/>
              </a:rPr>
              <a:t> *Don’t join in- be a positive bystander, help people out. Call it out. </a:t>
            </a:r>
          </a:p>
          <a:p>
            <a:pPr marL="0" indent="0">
              <a:buNone/>
            </a:pPr>
            <a:r>
              <a:rPr lang="en-US" dirty="0">
                <a:solidFill>
                  <a:srgbClr val="41384A"/>
                </a:solidFill>
                <a:latin typeface="Arial" panose="020B0604020202020204" pitchFamily="34" charset="0"/>
                <a:cs typeface="Arial" panose="020B0604020202020204" pitchFamily="34" charset="0"/>
              </a:rPr>
              <a:t>* Seek help if you need it from an adult. If things go sour you cannot deal with it yourself. </a:t>
            </a:r>
          </a:p>
          <a:p>
            <a:pPr marL="0" indent="0">
              <a:buNone/>
            </a:pPr>
            <a:endParaRPr lang="en-GB" dirty="0">
              <a:solidFill>
                <a:srgbClr val="41384A"/>
              </a:solidFill>
              <a:latin typeface="Arial" panose="020B0604020202020204" pitchFamily="34" charset="0"/>
              <a:cs typeface="Arial" panose="020B0604020202020204" pitchFamily="34" charset="0"/>
            </a:endParaRPr>
          </a:p>
          <a:p>
            <a:pPr marL="0" indent="0">
              <a:buNone/>
            </a:pPr>
            <a:endParaRPr lang="en-GB" dirty="0"/>
          </a:p>
        </p:txBody>
      </p:sp>
      <p:sp>
        <p:nvSpPr>
          <p:cNvPr id="33" name="Slide Number Placeholder 32">
            <a:extLst>
              <a:ext uri="{FF2B5EF4-FFF2-40B4-BE49-F238E27FC236}">
                <a16:creationId xmlns:a16="http://schemas.microsoft.com/office/drawing/2014/main" id="{38BDF080-8CE4-4F78-97F2-ECF74D62E6A3}"/>
              </a:ext>
            </a:extLst>
          </p:cNvPr>
          <p:cNvSpPr>
            <a:spLocks noGrp="1"/>
          </p:cNvSpPr>
          <p:nvPr>
            <p:ph type="sldNum" sz="quarter" idx="12"/>
          </p:nvPr>
        </p:nvSpPr>
        <p:spPr>
          <a:xfrm>
            <a:off x="8610600" y="6356350"/>
            <a:ext cx="2743200" cy="365125"/>
          </a:xfrm>
        </p:spPr>
        <p:txBody>
          <a:bodyPr/>
          <a:lstStyle/>
          <a:p>
            <a:fld id="{18A9053D-F767-4BAE-B72B-B42A21ED0EF8}" type="slidenum">
              <a:rPr lang="en-GB" smtClean="0">
                <a:latin typeface="Arial" panose="020B0604020202020204" pitchFamily="34" charset="0"/>
                <a:cs typeface="Arial" panose="020B0604020202020204" pitchFamily="34" charset="0"/>
              </a:rPr>
              <a:t>31</a:t>
            </a:fld>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7D05A7D-4F2A-49A6-A371-913B70CAAC1C}"/>
              </a:ext>
            </a:extLst>
          </p:cNvPr>
          <p:cNvPicPr>
            <a:picLocks noChangeAspect="1"/>
          </p:cNvPicPr>
          <p:nvPr/>
        </p:nvPicPr>
        <p:blipFill>
          <a:blip r:embed="rId4"/>
          <a:stretch>
            <a:fillRect/>
          </a:stretch>
        </p:blipFill>
        <p:spPr>
          <a:xfrm>
            <a:off x="9918228" y="5603126"/>
            <a:ext cx="2273772" cy="1254874"/>
          </a:xfrm>
          <a:prstGeom prst="rect">
            <a:avLst/>
          </a:prstGeom>
        </p:spPr>
      </p:pic>
    </p:spTree>
    <p:extLst>
      <p:ext uri="{BB962C8B-B14F-4D97-AF65-F5344CB8AC3E}">
        <p14:creationId xmlns:p14="http://schemas.microsoft.com/office/powerpoint/2010/main" val="4165972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26">
            <a:extLst>
              <a:ext uri="{FF2B5EF4-FFF2-40B4-BE49-F238E27FC236}">
                <a16:creationId xmlns:a16="http://schemas.microsoft.com/office/drawing/2014/main" id="{22D775DA-EF23-4E2C-8740-5EAC5A88451D}"/>
              </a:ext>
            </a:extLst>
          </p:cNvPr>
          <p:cNvSpPr>
            <a:spLocks noGrp="1"/>
          </p:cNvSpPr>
          <p:nvPr>
            <p:ph type="title"/>
          </p:nvPr>
        </p:nvSpPr>
        <p:spPr/>
        <p:txBody>
          <a:bodyPr/>
          <a:lstStyle/>
          <a:p>
            <a:r>
              <a:rPr lang="en-US" dirty="0">
                <a:solidFill>
                  <a:srgbClr val="41384A"/>
                </a:solidFill>
                <a:latin typeface="Georgia" panose="02040502050405020303" pitchFamily="18" charset="0"/>
              </a:rPr>
              <a:t>Next steps</a:t>
            </a:r>
            <a:endParaRPr lang="en-GB" dirty="0">
              <a:solidFill>
                <a:srgbClr val="41384A"/>
              </a:solidFill>
              <a:latin typeface="Georgia" panose="02040502050405020303" pitchFamily="18" charset="0"/>
            </a:endParaRPr>
          </a:p>
        </p:txBody>
      </p:sp>
      <p:sp>
        <p:nvSpPr>
          <p:cNvPr id="28" name="Content Placeholder 27">
            <a:extLst>
              <a:ext uri="{FF2B5EF4-FFF2-40B4-BE49-F238E27FC236}">
                <a16:creationId xmlns:a16="http://schemas.microsoft.com/office/drawing/2014/main" id="{558B5CC1-00DB-4AD5-AA43-35529B903ED9}"/>
              </a:ext>
            </a:extLst>
          </p:cNvPr>
          <p:cNvSpPr>
            <a:spLocks noGrp="1"/>
          </p:cNvSpPr>
          <p:nvPr>
            <p:ph idx="1"/>
          </p:nvPr>
        </p:nvSpPr>
        <p:spPr>
          <a:xfrm>
            <a:off x="838200" y="1532051"/>
            <a:ext cx="10515600" cy="4644912"/>
          </a:xfrm>
        </p:spPr>
        <p:txBody>
          <a:bodyPr>
            <a:normAutofit/>
          </a:bodyPr>
          <a:lstStyle/>
          <a:p>
            <a:pPr marL="0" indent="0">
              <a:buNone/>
            </a:pPr>
            <a:r>
              <a:rPr lang="en-US" dirty="0">
                <a:solidFill>
                  <a:srgbClr val="41384A"/>
                </a:solidFill>
                <a:latin typeface="Arial" panose="020B0604020202020204" pitchFamily="34" charset="0"/>
                <a:cs typeface="Arial" panose="020B0604020202020204" pitchFamily="34" charset="0"/>
              </a:rPr>
              <a:t>* Make sure you know the key websites/ helplines that you can access for help.</a:t>
            </a:r>
            <a:endParaRPr lang="en-GB" dirty="0">
              <a:solidFill>
                <a:srgbClr val="41384A"/>
              </a:solidFill>
              <a:latin typeface="Arial" panose="020B0604020202020204" pitchFamily="34" charset="0"/>
              <a:cs typeface="Arial" panose="020B0604020202020204" pitchFamily="34" charset="0"/>
            </a:endParaRPr>
          </a:p>
          <a:p>
            <a:pPr marL="0" indent="0">
              <a:buNone/>
            </a:pPr>
            <a:endParaRPr lang="en-GB" dirty="0"/>
          </a:p>
        </p:txBody>
      </p:sp>
      <p:sp>
        <p:nvSpPr>
          <p:cNvPr id="33" name="Slide Number Placeholder 32">
            <a:extLst>
              <a:ext uri="{FF2B5EF4-FFF2-40B4-BE49-F238E27FC236}">
                <a16:creationId xmlns:a16="http://schemas.microsoft.com/office/drawing/2014/main" id="{38BDF080-8CE4-4F78-97F2-ECF74D62E6A3}"/>
              </a:ext>
            </a:extLst>
          </p:cNvPr>
          <p:cNvSpPr>
            <a:spLocks noGrp="1"/>
          </p:cNvSpPr>
          <p:nvPr>
            <p:ph type="sldNum" sz="quarter" idx="12"/>
          </p:nvPr>
        </p:nvSpPr>
        <p:spPr>
          <a:xfrm>
            <a:off x="8610600" y="6356350"/>
            <a:ext cx="2743200" cy="365125"/>
          </a:xfrm>
        </p:spPr>
        <p:txBody>
          <a:bodyPr/>
          <a:lstStyle/>
          <a:p>
            <a:fld id="{18A9053D-F767-4BAE-B72B-B42A21ED0EF8}" type="slidenum">
              <a:rPr lang="en-GB" smtClean="0">
                <a:latin typeface="Arial" panose="020B0604020202020204" pitchFamily="34" charset="0"/>
                <a:cs typeface="Arial" panose="020B0604020202020204" pitchFamily="34" charset="0"/>
              </a:rPr>
              <a:t>32</a:t>
            </a:fld>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7D05A7D-4F2A-49A6-A371-913B70CAAC1C}"/>
              </a:ext>
            </a:extLst>
          </p:cNvPr>
          <p:cNvPicPr>
            <a:picLocks noChangeAspect="1"/>
          </p:cNvPicPr>
          <p:nvPr/>
        </p:nvPicPr>
        <p:blipFill>
          <a:blip r:embed="rId4"/>
          <a:stretch>
            <a:fillRect/>
          </a:stretch>
        </p:blipFill>
        <p:spPr>
          <a:xfrm>
            <a:off x="9918228" y="5603126"/>
            <a:ext cx="2273772" cy="1254874"/>
          </a:xfrm>
          <a:prstGeom prst="rect">
            <a:avLst/>
          </a:prstGeom>
        </p:spPr>
      </p:pic>
      <p:pic>
        <p:nvPicPr>
          <p:cNvPr id="2" name="Picture 1">
            <a:extLst>
              <a:ext uri="{FF2B5EF4-FFF2-40B4-BE49-F238E27FC236}">
                <a16:creationId xmlns:a16="http://schemas.microsoft.com/office/drawing/2014/main" id="{490BA9C9-D0CE-4B98-82C1-0C802CB40884}"/>
              </a:ext>
            </a:extLst>
          </p:cNvPr>
          <p:cNvPicPr>
            <a:picLocks noChangeAspect="1"/>
          </p:cNvPicPr>
          <p:nvPr/>
        </p:nvPicPr>
        <p:blipFill>
          <a:blip r:embed="rId5"/>
          <a:stretch>
            <a:fillRect/>
          </a:stretch>
        </p:blipFill>
        <p:spPr>
          <a:xfrm>
            <a:off x="592270" y="2494662"/>
            <a:ext cx="3314676" cy="1858973"/>
          </a:xfrm>
          <a:prstGeom prst="rect">
            <a:avLst/>
          </a:prstGeom>
        </p:spPr>
      </p:pic>
      <p:pic>
        <p:nvPicPr>
          <p:cNvPr id="5" name="Picture 4">
            <a:extLst>
              <a:ext uri="{FF2B5EF4-FFF2-40B4-BE49-F238E27FC236}">
                <a16:creationId xmlns:a16="http://schemas.microsoft.com/office/drawing/2014/main" id="{00DFE6B6-9DD9-4802-B318-C8F2C2B43BBA}"/>
              </a:ext>
            </a:extLst>
          </p:cNvPr>
          <p:cNvPicPr>
            <a:picLocks noChangeAspect="1"/>
          </p:cNvPicPr>
          <p:nvPr/>
        </p:nvPicPr>
        <p:blipFill>
          <a:blip r:embed="rId6"/>
          <a:stretch>
            <a:fillRect/>
          </a:stretch>
        </p:blipFill>
        <p:spPr>
          <a:xfrm>
            <a:off x="7003647" y="2367184"/>
            <a:ext cx="2978553" cy="2341221"/>
          </a:xfrm>
          <a:prstGeom prst="rect">
            <a:avLst/>
          </a:prstGeom>
        </p:spPr>
      </p:pic>
      <p:pic>
        <p:nvPicPr>
          <p:cNvPr id="6" name="Picture 5">
            <a:extLst>
              <a:ext uri="{FF2B5EF4-FFF2-40B4-BE49-F238E27FC236}">
                <a16:creationId xmlns:a16="http://schemas.microsoft.com/office/drawing/2014/main" id="{CAB305E6-C9AB-4F54-A275-E3ABED06CDFD}"/>
              </a:ext>
            </a:extLst>
          </p:cNvPr>
          <p:cNvPicPr>
            <a:picLocks noChangeAspect="1"/>
          </p:cNvPicPr>
          <p:nvPr/>
        </p:nvPicPr>
        <p:blipFill>
          <a:blip r:embed="rId7"/>
          <a:stretch>
            <a:fillRect/>
          </a:stretch>
        </p:blipFill>
        <p:spPr>
          <a:xfrm>
            <a:off x="1368545" y="4468699"/>
            <a:ext cx="3121568" cy="2252776"/>
          </a:xfrm>
          <a:prstGeom prst="rect">
            <a:avLst/>
          </a:prstGeom>
        </p:spPr>
      </p:pic>
      <p:pic>
        <p:nvPicPr>
          <p:cNvPr id="7" name="Picture 6">
            <a:extLst>
              <a:ext uri="{FF2B5EF4-FFF2-40B4-BE49-F238E27FC236}">
                <a16:creationId xmlns:a16="http://schemas.microsoft.com/office/drawing/2014/main" id="{3975C9AE-0BC5-4E39-AC9F-CD1498EE96CE}"/>
              </a:ext>
            </a:extLst>
          </p:cNvPr>
          <p:cNvPicPr>
            <a:picLocks noChangeAspect="1"/>
          </p:cNvPicPr>
          <p:nvPr/>
        </p:nvPicPr>
        <p:blipFill>
          <a:blip r:embed="rId8"/>
          <a:stretch>
            <a:fillRect/>
          </a:stretch>
        </p:blipFill>
        <p:spPr>
          <a:xfrm>
            <a:off x="4248780" y="2403417"/>
            <a:ext cx="2616044" cy="1950217"/>
          </a:xfrm>
          <a:prstGeom prst="rect">
            <a:avLst/>
          </a:prstGeom>
        </p:spPr>
      </p:pic>
      <p:pic>
        <p:nvPicPr>
          <p:cNvPr id="8" name="Picture 7">
            <a:extLst>
              <a:ext uri="{FF2B5EF4-FFF2-40B4-BE49-F238E27FC236}">
                <a16:creationId xmlns:a16="http://schemas.microsoft.com/office/drawing/2014/main" id="{63EC1492-436B-4D0B-AA01-BFDC6D8B0916}"/>
              </a:ext>
            </a:extLst>
          </p:cNvPr>
          <p:cNvPicPr>
            <a:picLocks noChangeAspect="1"/>
          </p:cNvPicPr>
          <p:nvPr/>
        </p:nvPicPr>
        <p:blipFill>
          <a:blip r:embed="rId9"/>
          <a:stretch>
            <a:fillRect/>
          </a:stretch>
        </p:blipFill>
        <p:spPr>
          <a:xfrm>
            <a:off x="9353550" y="5482492"/>
            <a:ext cx="2838450" cy="1428750"/>
          </a:xfrm>
          <a:prstGeom prst="rect">
            <a:avLst/>
          </a:prstGeom>
        </p:spPr>
      </p:pic>
      <p:pic>
        <p:nvPicPr>
          <p:cNvPr id="9" name="Picture 8">
            <a:extLst>
              <a:ext uri="{FF2B5EF4-FFF2-40B4-BE49-F238E27FC236}">
                <a16:creationId xmlns:a16="http://schemas.microsoft.com/office/drawing/2014/main" id="{B9478559-18C3-4937-8056-9C835C1708E2}"/>
              </a:ext>
            </a:extLst>
          </p:cNvPr>
          <p:cNvPicPr>
            <a:picLocks noChangeAspect="1"/>
          </p:cNvPicPr>
          <p:nvPr/>
        </p:nvPicPr>
        <p:blipFill>
          <a:blip r:embed="rId10"/>
          <a:stretch>
            <a:fillRect/>
          </a:stretch>
        </p:blipFill>
        <p:spPr>
          <a:xfrm>
            <a:off x="4736043" y="4684813"/>
            <a:ext cx="4343985" cy="2322057"/>
          </a:xfrm>
          <a:prstGeom prst="rect">
            <a:avLst/>
          </a:prstGeom>
        </p:spPr>
      </p:pic>
    </p:spTree>
    <p:extLst>
      <p:ext uri="{BB962C8B-B14F-4D97-AF65-F5344CB8AC3E}">
        <p14:creationId xmlns:p14="http://schemas.microsoft.com/office/powerpoint/2010/main" val="8652702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itle 26">
            <a:extLst>
              <a:ext uri="{FF2B5EF4-FFF2-40B4-BE49-F238E27FC236}">
                <a16:creationId xmlns:a16="http://schemas.microsoft.com/office/drawing/2014/main" id="{22D775DA-EF23-4E2C-8740-5EAC5A88451D}"/>
              </a:ext>
            </a:extLst>
          </p:cNvPr>
          <p:cNvSpPr>
            <a:spLocks noGrp="1"/>
          </p:cNvSpPr>
          <p:nvPr>
            <p:ph type="title"/>
          </p:nvPr>
        </p:nvSpPr>
        <p:spPr/>
        <p:txBody>
          <a:bodyPr/>
          <a:lstStyle/>
          <a:p>
            <a:r>
              <a:rPr lang="en-US" dirty="0">
                <a:solidFill>
                  <a:srgbClr val="41384A"/>
                </a:solidFill>
                <a:latin typeface="Georgia" panose="02040502050405020303" pitchFamily="18" charset="0"/>
              </a:rPr>
              <a:t>Next steps</a:t>
            </a:r>
            <a:endParaRPr lang="en-GB" dirty="0">
              <a:solidFill>
                <a:srgbClr val="41384A"/>
              </a:solidFill>
              <a:latin typeface="Georgia" panose="02040502050405020303" pitchFamily="18" charset="0"/>
            </a:endParaRPr>
          </a:p>
        </p:txBody>
      </p:sp>
      <p:sp>
        <p:nvSpPr>
          <p:cNvPr id="28" name="Content Placeholder 27">
            <a:extLst>
              <a:ext uri="{FF2B5EF4-FFF2-40B4-BE49-F238E27FC236}">
                <a16:creationId xmlns:a16="http://schemas.microsoft.com/office/drawing/2014/main" id="{558B5CC1-00DB-4AD5-AA43-35529B903ED9}"/>
              </a:ext>
            </a:extLst>
          </p:cNvPr>
          <p:cNvSpPr>
            <a:spLocks noGrp="1"/>
          </p:cNvSpPr>
          <p:nvPr>
            <p:ph idx="1"/>
          </p:nvPr>
        </p:nvSpPr>
        <p:spPr>
          <a:xfrm>
            <a:off x="838200" y="1532051"/>
            <a:ext cx="10515600" cy="4644912"/>
          </a:xfrm>
        </p:spPr>
        <p:txBody>
          <a:bodyPr>
            <a:normAutofit/>
          </a:bodyPr>
          <a:lstStyle/>
          <a:p>
            <a:pPr marL="0" indent="0">
              <a:buNone/>
            </a:pPr>
            <a:r>
              <a:rPr lang="en-US" dirty="0">
                <a:solidFill>
                  <a:srgbClr val="41384A"/>
                </a:solidFill>
                <a:latin typeface="Arial" panose="020B0604020202020204" pitchFamily="34" charset="0"/>
                <a:cs typeface="Arial" panose="020B0604020202020204" pitchFamily="34" charset="0"/>
              </a:rPr>
              <a:t>You will need to complete a short questionnaire that will test if you have been paying attention. </a:t>
            </a:r>
          </a:p>
          <a:p>
            <a:pPr marL="0" indent="0">
              <a:buNone/>
            </a:pPr>
            <a:endParaRPr lang="en-US" dirty="0">
              <a:solidFill>
                <a:srgbClr val="41384A"/>
              </a:solidFill>
              <a:latin typeface="Arial" panose="020B0604020202020204" pitchFamily="34" charset="0"/>
              <a:cs typeface="Arial" panose="020B0604020202020204" pitchFamily="34" charset="0"/>
            </a:endParaRPr>
          </a:p>
          <a:p>
            <a:pPr marL="0" indent="0">
              <a:buNone/>
            </a:pPr>
            <a:r>
              <a:rPr lang="en-US" dirty="0">
                <a:solidFill>
                  <a:srgbClr val="41384A"/>
                </a:solidFill>
                <a:latin typeface="Arial" panose="020B0604020202020204" pitchFamily="34" charset="0"/>
                <a:cs typeface="Arial" panose="020B0604020202020204" pitchFamily="34" charset="0"/>
              </a:rPr>
              <a:t>This will be through Show my homework and must be finished by</a:t>
            </a:r>
            <a:endParaRPr lang="en-GB" dirty="0">
              <a:solidFill>
                <a:srgbClr val="41384A"/>
              </a:solidFill>
              <a:latin typeface="Arial" panose="020B0604020202020204" pitchFamily="34" charset="0"/>
              <a:cs typeface="Arial" panose="020B0604020202020204" pitchFamily="34" charset="0"/>
            </a:endParaRPr>
          </a:p>
          <a:p>
            <a:pPr marL="0" indent="0">
              <a:buNone/>
            </a:pPr>
            <a:endParaRPr lang="en-GB" dirty="0"/>
          </a:p>
        </p:txBody>
      </p:sp>
      <p:sp>
        <p:nvSpPr>
          <p:cNvPr id="33" name="Slide Number Placeholder 32">
            <a:extLst>
              <a:ext uri="{FF2B5EF4-FFF2-40B4-BE49-F238E27FC236}">
                <a16:creationId xmlns:a16="http://schemas.microsoft.com/office/drawing/2014/main" id="{38BDF080-8CE4-4F78-97F2-ECF74D62E6A3}"/>
              </a:ext>
            </a:extLst>
          </p:cNvPr>
          <p:cNvSpPr>
            <a:spLocks noGrp="1"/>
          </p:cNvSpPr>
          <p:nvPr>
            <p:ph type="sldNum" sz="quarter" idx="12"/>
          </p:nvPr>
        </p:nvSpPr>
        <p:spPr>
          <a:xfrm>
            <a:off x="8610600" y="6356350"/>
            <a:ext cx="2743200" cy="365125"/>
          </a:xfrm>
        </p:spPr>
        <p:txBody>
          <a:bodyPr/>
          <a:lstStyle/>
          <a:p>
            <a:fld id="{18A9053D-F767-4BAE-B72B-B42A21ED0EF8}" type="slidenum">
              <a:rPr lang="en-GB" smtClean="0">
                <a:latin typeface="Arial" panose="020B0604020202020204" pitchFamily="34" charset="0"/>
                <a:cs typeface="Arial" panose="020B0604020202020204" pitchFamily="34" charset="0"/>
              </a:rPr>
              <a:t>33</a:t>
            </a:fld>
            <a:endParaRPr lang="en-GB"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7D05A7D-4F2A-49A6-A371-913B70CAAC1C}"/>
              </a:ext>
            </a:extLst>
          </p:cNvPr>
          <p:cNvPicPr>
            <a:picLocks noChangeAspect="1"/>
          </p:cNvPicPr>
          <p:nvPr/>
        </p:nvPicPr>
        <p:blipFill>
          <a:blip r:embed="rId4"/>
          <a:stretch>
            <a:fillRect/>
          </a:stretch>
        </p:blipFill>
        <p:spPr>
          <a:xfrm>
            <a:off x="9918228" y="5603126"/>
            <a:ext cx="2273772" cy="1254874"/>
          </a:xfrm>
          <a:prstGeom prst="rect">
            <a:avLst/>
          </a:prstGeom>
        </p:spPr>
      </p:pic>
    </p:spTree>
    <p:extLst>
      <p:ext uri="{BB962C8B-B14F-4D97-AF65-F5344CB8AC3E}">
        <p14:creationId xmlns:p14="http://schemas.microsoft.com/office/powerpoint/2010/main" val="224077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dirty="0">
                <a:solidFill>
                  <a:srgbClr val="41384A"/>
                </a:solidFill>
                <a:latin typeface="Georgia" panose="02040502050405020303" pitchFamily="18" charset="0"/>
              </a:rPr>
              <a:t>Cyber Bullying </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pPr marL="0" indent="0">
              <a:buNone/>
            </a:pPr>
            <a:r>
              <a:rPr lang="en-US" dirty="0">
                <a:solidFill>
                  <a:srgbClr val="41384A"/>
                </a:solidFill>
                <a:latin typeface="Arial" panose="020B0604020202020204" pitchFamily="34" charset="0"/>
                <a:cs typeface="Arial" panose="020B0604020202020204" pitchFamily="34" charset="0"/>
              </a:rPr>
              <a:t>What is it?</a:t>
            </a:r>
          </a:p>
          <a:p>
            <a:pPr marL="0" indent="0">
              <a:buNone/>
            </a:pPr>
            <a:endParaRPr lang="en-US" dirty="0">
              <a:solidFill>
                <a:srgbClr val="41384A"/>
              </a:solidFill>
              <a:latin typeface="Arial" panose="020B0604020202020204" pitchFamily="34" charset="0"/>
              <a:cs typeface="Arial" panose="020B0604020202020204" pitchFamily="34" charset="0"/>
            </a:endParaRPr>
          </a:p>
          <a:p>
            <a:pPr marL="0" indent="0">
              <a:buNone/>
            </a:pPr>
            <a:r>
              <a:rPr lang="en-US" dirty="0">
                <a:solidFill>
                  <a:srgbClr val="41384A"/>
                </a:solidFill>
                <a:latin typeface="Arial" panose="020B0604020202020204" pitchFamily="34" charset="0"/>
                <a:cs typeface="Arial" panose="020B0604020202020204" pitchFamily="34" charset="0"/>
              </a:rPr>
              <a:t>Cyberbullying is a form of bullying or harassment using electronic means. </a:t>
            </a:r>
          </a:p>
          <a:p>
            <a:pPr marL="0" indent="0">
              <a:buNone/>
            </a:pPr>
            <a:endParaRPr lang="en-GB" dirty="0">
              <a:solidFill>
                <a:srgbClr val="41384A"/>
              </a:solidFill>
              <a:latin typeface="Arial" panose="020B0604020202020204" pitchFamily="34" charset="0"/>
              <a:cs typeface="Arial" panose="020B0604020202020204" pitchFamily="34" charset="0"/>
            </a:endParaRPr>
          </a:p>
          <a:p>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3F9952A3-1384-4252-84A8-45EAB8E00448}"/>
              </a:ext>
            </a:extLst>
          </p:cNvPr>
          <p:cNvSpPr>
            <a:spLocks noGrp="1"/>
          </p:cNvSpPr>
          <p:nvPr>
            <p:ph type="sldNum" sz="quarter" idx="12"/>
          </p:nvPr>
        </p:nvSpPr>
        <p:spPr/>
        <p:txBody>
          <a:bodyPr/>
          <a:lstStyle/>
          <a:p>
            <a:fld id="{18A9053D-F767-4BAE-B72B-B42A21ED0EF8}" type="slidenum">
              <a:rPr lang="en-GB" smtClean="0"/>
              <a:t>4</a:t>
            </a:fld>
            <a:endParaRPr lang="en-GB"/>
          </a:p>
        </p:txBody>
      </p:sp>
      <p:pic>
        <p:nvPicPr>
          <p:cNvPr id="2" name="Picture 1">
            <a:extLst>
              <a:ext uri="{FF2B5EF4-FFF2-40B4-BE49-F238E27FC236}">
                <a16:creationId xmlns:a16="http://schemas.microsoft.com/office/drawing/2014/main" id="{C7DA87D5-99A3-44B2-BF8B-7C9ADDF26030}"/>
              </a:ext>
            </a:extLst>
          </p:cNvPr>
          <p:cNvPicPr>
            <a:picLocks noChangeAspect="1"/>
          </p:cNvPicPr>
          <p:nvPr/>
        </p:nvPicPr>
        <p:blipFill>
          <a:blip r:embed="rId4"/>
          <a:stretch>
            <a:fillRect/>
          </a:stretch>
        </p:blipFill>
        <p:spPr>
          <a:xfrm>
            <a:off x="4934902" y="136525"/>
            <a:ext cx="3675698" cy="2058035"/>
          </a:xfrm>
          <a:prstGeom prst="rect">
            <a:avLst/>
          </a:prstGeom>
        </p:spPr>
      </p:pic>
      <p:pic>
        <p:nvPicPr>
          <p:cNvPr id="3" name="Picture 2">
            <a:extLst>
              <a:ext uri="{FF2B5EF4-FFF2-40B4-BE49-F238E27FC236}">
                <a16:creationId xmlns:a16="http://schemas.microsoft.com/office/drawing/2014/main" id="{9EEB3A9A-110D-4FEB-8CC9-FAC61E9C9778}"/>
              </a:ext>
            </a:extLst>
          </p:cNvPr>
          <p:cNvPicPr>
            <a:picLocks noChangeAspect="1"/>
          </p:cNvPicPr>
          <p:nvPr/>
        </p:nvPicPr>
        <p:blipFill>
          <a:blip r:embed="rId5"/>
          <a:stretch>
            <a:fillRect/>
          </a:stretch>
        </p:blipFill>
        <p:spPr>
          <a:xfrm>
            <a:off x="145441" y="4001294"/>
            <a:ext cx="4370288" cy="2856706"/>
          </a:xfrm>
          <a:prstGeom prst="rect">
            <a:avLst/>
          </a:prstGeom>
        </p:spPr>
      </p:pic>
      <p:pic>
        <p:nvPicPr>
          <p:cNvPr id="4" name="Picture 3">
            <a:extLst>
              <a:ext uri="{FF2B5EF4-FFF2-40B4-BE49-F238E27FC236}">
                <a16:creationId xmlns:a16="http://schemas.microsoft.com/office/drawing/2014/main" id="{F9866238-FE70-42B9-9E7E-19A21EF5408F}"/>
              </a:ext>
            </a:extLst>
          </p:cNvPr>
          <p:cNvPicPr>
            <a:picLocks noChangeAspect="1"/>
          </p:cNvPicPr>
          <p:nvPr/>
        </p:nvPicPr>
        <p:blipFill>
          <a:blip r:embed="rId6"/>
          <a:stretch>
            <a:fillRect/>
          </a:stretch>
        </p:blipFill>
        <p:spPr>
          <a:xfrm>
            <a:off x="6934200" y="3980657"/>
            <a:ext cx="4784188" cy="2856706"/>
          </a:xfrm>
          <a:prstGeom prst="rect">
            <a:avLst/>
          </a:prstGeom>
        </p:spPr>
      </p:pic>
    </p:spTree>
    <p:extLst>
      <p:ext uri="{BB962C8B-B14F-4D97-AF65-F5344CB8AC3E}">
        <p14:creationId xmlns:p14="http://schemas.microsoft.com/office/powerpoint/2010/main" val="91883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a:xfrm>
            <a:off x="838200" y="308854"/>
            <a:ext cx="10515600" cy="1325563"/>
          </a:xfrm>
        </p:spPr>
        <p:txBody>
          <a:bodyPr/>
          <a:lstStyle/>
          <a:p>
            <a:r>
              <a:rPr lang="en-US" dirty="0">
                <a:solidFill>
                  <a:srgbClr val="41384A"/>
                </a:solidFill>
                <a:latin typeface="Georgia" panose="02040502050405020303" pitchFamily="18" charset="0"/>
              </a:rPr>
              <a:t>Types of Cyberbullying</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normAutofit fontScale="55000" lnSpcReduction="20000"/>
          </a:bodyPr>
          <a:lstStyle/>
          <a:p>
            <a:endParaRPr lang="en-GB" dirty="0">
              <a:solidFill>
                <a:srgbClr val="41384A"/>
              </a:solidFill>
              <a:latin typeface="Arial" panose="020B0604020202020204" pitchFamily="34" charset="0"/>
              <a:cs typeface="Arial" panose="020B0604020202020204" pitchFamily="34" charset="0"/>
            </a:endParaRPr>
          </a:p>
          <a:p>
            <a:r>
              <a:rPr lang="en-US" sz="9800" dirty="0"/>
              <a:t>Exclusion</a:t>
            </a:r>
          </a:p>
          <a:p>
            <a:r>
              <a:rPr lang="en-US" sz="9800" dirty="0"/>
              <a:t>Abuse</a:t>
            </a:r>
          </a:p>
          <a:p>
            <a:r>
              <a:rPr lang="en-US" sz="9800" dirty="0"/>
              <a:t>Outing </a:t>
            </a:r>
          </a:p>
          <a:p>
            <a:r>
              <a:rPr lang="en-US" sz="9800" dirty="0"/>
              <a:t>Trolling </a:t>
            </a:r>
          </a:p>
          <a:p>
            <a:r>
              <a:rPr lang="en-US" sz="9800" dirty="0"/>
              <a:t>Impersonating </a:t>
            </a:r>
          </a:p>
          <a:p>
            <a:endParaRPr lang="en-US" dirty="0"/>
          </a:p>
          <a:p>
            <a:pPr marL="0" indent="0">
              <a:buNone/>
            </a:pPr>
            <a:r>
              <a:rPr lang="en-US" dirty="0"/>
              <a:t> </a:t>
            </a:r>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8F1469B6-016B-4732-8B1C-6F0EABAAB2B3}"/>
              </a:ext>
            </a:extLst>
          </p:cNvPr>
          <p:cNvSpPr>
            <a:spLocks noGrp="1"/>
          </p:cNvSpPr>
          <p:nvPr>
            <p:ph type="sldNum" sz="quarter" idx="12"/>
          </p:nvPr>
        </p:nvSpPr>
        <p:spPr/>
        <p:txBody>
          <a:bodyPr/>
          <a:lstStyle/>
          <a:p>
            <a:fld id="{18A9053D-F767-4BAE-B72B-B42A21ED0EF8}" type="slidenum">
              <a:rPr lang="en-GB" smtClean="0"/>
              <a:t>5</a:t>
            </a:fld>
            <a:endParaRPr lang="en-GB"/>
          </a:p>
        </p:txBody>
      </p:sp>
      <p:pic>
        <p:nvPicPr>
          <p:cNvPr id="2" name="Picture 1">
            <a:extLst>
              <a:ext uri="{FF2B5EF4-FFF2-40B4-BE49-F238E27FC236}">
                <a16:creationId xmlns:a16="http://schemas.microsoft.com/office/drawing/2014/main" id="{5DC7520B-0CB7-47FE-AE22-A7C32E13E398}"/>
              </a:ext>
            </a:extLst>
          </p:cNvPr>
          <p:cNvPicPr>
            <a:picLocks noChangeAspect="1"/>
          </p:cNvPicPr>
          <p:nvPr/>
        </p:nvPicPr>
        <p:blipFill>
          <a:blip r:embed="rId4"/>
          <a:stretch>
            <a:fillRect/>
          </a:stretch>
        </p:blipFill>
        <p:spPr>
          <a:xfrm>
            <a:off x="6753225" y="2079379"/>
            <a:ext cx="5330295" cy="2830245"/>
          </a:xfrm>
          <a:prstGeom prst="rect">
            <a:avLst/>
          </a:prstGeom>
        </p:spPr>
      </p:pic>
    </p:spTree>
    <p:extLst>
      <p:ext uri="{BB962C8B-B14F-4D97-AF65-F5344CB8AC3E}">
        <p14:creationId xmlns:p14="http://schemas.microsoft.com/office/powerpoint/2010/main" val="228093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a:xfrm>
            <a:off x="838200" y="308854"/>
            <a:ext cx="10515600" cy="1325563"/>
          </a:xfrm>
        </p:spPr>
        <p:txBody>
          <a:bodyPr/>
          <a:lstStyle/>
          <a:p>
            <a:r>
              <a:rPr lang="en-US" dirty="0">
                <a:solidFill>
                  <a:srgbClr val="41384A"/>
                </a:solidFill>
                <a:latin typeface="Georgia" panose="02040502050405020303" pitchFamily="18" charset="0"/>
              </a:rPr>
              <a:t>Types of Cyberbullying</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endParaRPr lang="en-GB" dirty="0">
              <a:solidFill>
                <a:srgbClr val="41384A"/>
              </a:solidFill>
              <a:latin typeface="Arial" panose="020B0604020202020204" pitchFamily="34" charset="0"/>
              <a:cs typeface="Arial" panose="020B0604020202020204" pitchFamily="34" charset="0"/>
            </a:endParaRPr>
          </a:p>
          <a:p>
            <a:r>
              <a:rPr lang="en-US" dirty="0"/>
              <a:t>Exclusion</a:t>
            </a:r>
          </a:p>
          <a:p>
            <a:endParaRPr lang="en-US" dirty="0"/>
          </a:p>
          <a:p>
            <a:pPr marL="0" indent="0">
              <a:buNone/>
            </a:pPr>
            <a:r>
              <a:rPr lang="en-US" dirty="0"/>
              <a:t> Stopping people from taking part in online </a:t>
            </a:r>
          </a:p>
          <a:p>
            <a:pPr marL="0" indent="0">
              <a:buNone/>
            </a:pPr>
            <a:r>
              <a:rPr lang="en-US" dirty="0"/>
              <a:t>activity like a group chat or game.</a:t>
            </a:r>
          </a:p>
          <a:p>
            <a:pPr marL="0" indent="0">
              <a:buNone/>
            </a:pPr>
            <a:endParaRPr lang="en-US" dirty="0"/>
          </a:p>
          <a:p>
            <a:pPr marL="0" indent="0">
              <a:buNone/>
            </a:pPr>
            <a:r>
              <a:rPr lang="en-US" dirty="0"/>
              <a:t>Using online tools like social media to taunt </a:t>
            </a:r>
          </a:p>
          <a:p>
            <a:pPr marL="0" indent="0">
              <a:buNone/>
            </a:pPr>
            <a:r>
              <a:rPr lang="en-US" dirty="0"/>
              <a:t>people not invited to activities. </a:t>
            </a:r>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8F1469B6-016B-4732-8B1C-6F0EABAAB2B3}"/>
              </a:ext>
            </a:extLst>
          </p:cNvPr>
          <p:cNvSpPr>
            <a:spLocks noGrp="1"/>
          </p:cNvSpPr>
          <p:nvPr>
            <p:ph type="sldNum" sz="quarter" idx="12"/>
          </p:nvPr>
        </p:nvSpPr>
        <p:spPr/>
        <p:txBody>
          <a:bodyPr/>
          <a:lstStyle/>
          <a:p>
            <a:fld id="{18A9053D-F767-4BAE-B72B-B42A21ED0EF8}" type="slidenum">
              <a:rPr lang="en-GB" smtClean="0"/>
              <a:t>6</a:t>
            </a:fld>
            <a:endParaRPr lang="en-GB"/>
          </a:p>
        </p:txBody>
      </p:sp>
      <p:pic>
        <p:nvPicPr>
          <p:cNvPr id="3" name="Picture 2">
            <a:extLst>
              <a:ext uri="{FF2B5EF4-FFF2-40B4-BE49-F238E27FC236}">
                <a16:creationId xmlns:a16="http://schemas.microsoft.com/office/drawing/2014/main" id="{EA74DFA8-D180-448F-A733-BB7B623BF0C7}"/>
              </a:ext>
            </a:extLst>
          </p:cNvPr>
          <p:cNvPicPr>
            <a:picLocks noChangeAspect="1"/>
          </p:cNvPicPr>
          <p:nvPr/>
        </p:nvPicPr>
        <p:blipFill>
          <a:blip r:embed="rId4"/>
          <a:stretch>
            <a:fillRect/>
          </a:stretch>
        </p:blipFill>
        <p:spPr>
          <a:xfrm>
            <a:off x="7509583" y="2968283"/>
            <a:ext cx="4609674" cy="2851345"/>
          </a:xfrm>
          <a:prstGeom prst="rect">
            <a:avLst/>
          </a:prstGeom>
        </p:spPr>
      </p:pic>
    </p:spTree>
    <p:extLst>
      <p:ext uri="{BB962C8B-B14F-4D97-AF65-F5344CB8AC3E}">
        <p14:creationId xmlns:p14="http://schemas.microsoft.com/office/powerpoint/2010/main" val="2831190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dirty="0">
                <a:solidFill>
                  <a:srgbClr val="41384A"/>
                </a:solidFill>
                <a:latin typeface="Georgia" panose="02040502050405020303" pitchFamily="18" charset="0"/>
              </a:rPr>
              <a:t>Types of Cyberbullying </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dirty="0">
                <a:solidFill>
                  <a:srgbClr val="41384A"/>
                </a:solidFill>
                <a:latin typeface="Arial" panose="020B0604020202020204" pitchFamily="34" charset="0"/>
                <a:cs typeface="Arial" panose="020B0604020202020204" pitchFamily="34" charset="0"/>
              </a:rPr>
              <a:t>Abuse</a:t>
            </a:r>
          </a:p>
          <a:p>
            <a:endParaRPr lang="en-US" dirty="0">
              <a:solidFill>
                <a:srgbClr val="41384A"/>
              </a:solidFill>
              <a:latin typeface="Arial" panose="020B0604020202020204" pitchFamily="34" charset="0"/>
              <a:cs typeface="Arial" panose="020B0604020202020204" pitchFamily="34" charset="0"/>
            </a:endParaRPr>
          </a:p>
          <a:p>
            <a:r>
              <a:rPr lang="en-US" dirty="0">
                <a:solidFill>
                  <a:srgbClr val="41384A"/>
                </a:solidFill>
                <a:latin typeface="Arial" panose="020B0604020202020204" pitchFamily="34" charset="0"/>
                <a:cs typeface="Arial" panose="020B0604020202020204" pitchFamily="34" charset="0"/>
              </a:rPr>
              <a:t>Sending abusive or threatening messages. </a:t>
            </a:r>
          </a:p>
          <a:p>
            <a:endParaRPr lang="en-US" dirty="0">
              <a:solidFill>
                <a:srgbClr val="41384A"/>
              </a:solidFill>
              <a:latin typeface="Arial" panose="020B0604020202020204" pitchFamily="34" charset="0"/>
              <a:cs typeface="Arial" panose="020B0604020202020204" pitchFamily="34" charset="0"/>
            </a:endParaRPr>
          </a:p>
          <a:p>
            <a:endParaRPr lang="en-GB" dirty="0">
              <a:solidFill>
                <a:srgbClr val="41384A"/>
              </a:solidFill>
              <a:latin typeface="Arial" panose="020B0604020202020204" pitchFamily="34" charset="0"/>
              <a:cs typeface="Arial" panose="020B0604020202020204" pitchFamily="34" charset="0"/>
            </a:endParaRPr>
          </a:p>
          <a:p>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18886E52-3CF7-4116-AB92-113151B37A4B}"/>
              </a:ext>
            </a:extLst>
          </p:cNvPr>
          <p:cNvSpPr>
            <a:spLocks noGrp="1"/>
          </p:cNvSpPr>
          <p:nvPr>
            <p:ph type="sldNum" sz="quarter" idx="12"/>
          </p:nvPr>
        </p:nvSpPr>
        <p:spPr/>
        <p:txBody>
          <a:bodyPr/>
          <a:lstStyle/>
          <a:p>
            <a:fld id="{18A9053D-F767-4BAE-B72B-B42A21ED0EF8}" type="slidenum">
              <a:rPr lang="en-GB" smtClean="0"/>
              <a:t>7</a:t>
            </a:fld>
            <a:endParaRPr lang="en-GB"/>
          </a:p>
        </p:txBody>
      </p:sp>
      <p:pic>
        <p:nvPicPr>
          <p:cNvPr id="2" name="Picture 1">
            <a:extLst>
              <a:ext uri="{FF2B5EF4-FFF2-40B4-BE49-F238E27FC236}">
                <a16:creationId xmlns:a16="http://schemas.microsoft.com/office/drawing/2014/main" id="{39797D14-EA09-41A1-8E76-3DF9D4F17B29}"/>
              </a:ext>
            </a:extLst>
          </p:cNvPr>
          <p:cNvPicPr>
            <a:picLocks noChangeAspect="1"/>
          </p:cNvPicPr>
          <p:nvPr/>
        </p:nvPicPr>
        <p:blipFill>
          <a:blip r:embed="rId3"/>
          <a:stretch>
            <a:fillRect/>
          </a:stretch>
        </p:blipFill>
        <p:spPr>
          <a:xfrm>
            <a:off x="6660980" y="3428999"/>
            <a:ext cx="5043340" cy="3304503"/>
          </a:xfrm>
          <a:prstGeom prst="rect">
            <a:avLst/>
          </a:prstGeom>
        </p:spPr>
      </p:pic>
      <p:pic>
        <p:nvPicPr>
          <p:cNvPr id="3" name="Picture 2">
            <a:extLst>
              <a:ext uri="{FF2B5EF4-FFF2-40B4-BE49-F238E27FC236}">
                <a16:creationId xmlns:a16="http://schemas.microsoft.com/office/drawing/2014/main" id="{F7F8B458-F6E8-4D38-ACF1-4B15391A6129}"/>
              </a:ext>
            </a:extLst>
          </p:cNvPr>
          <p:cNvPicPr>
            <a:picLocks noChangeAspect="1"/>
          </p:cNvPicPr>
          <p:nvPr/>
        </p:nvPicPr>
        <p:blipFill>
          <a:blip r:embed="rId4"/>
          <a:stretch>
            <a:fillRect/>
          </a:stretch>
        </p:blipFill>
        <p:spPr>
          <a:xfrm>
            <a:off x="121626" y="3428999"/>
            <a:ext cx="6293242" cy="3292476"/>
          </a:xfrm>
          <a:prstGeom prst="rect">
            <a:avLst/>
          </a:prstGeom>
        </p:spPr>
      </p:pic>
    </p:spTree>
    <p:extLst>
      <p:ext uri="{BB962C8B-B14F-4D97-AF65-F5344CB8AC3E}">
        <p14:creationId xmlns:p14="http://schemas.microsoft.com/office/powerpoint/2010/main" val="4184138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dirty="0">
                <a:solidFill>
                  <a:srgbClr val="41384A"/>
                </a:solidFill>
                <a:latin typeface="Georgia" panose="02040502050405020303" pitchFamily="18" charset="0"/>
              </a:rPr>
              <a:t>Types of Cyberbullying </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dirty="0">
                <a:solidFill>
                  <a:srgbClr val="41384A"/>
                </a:solidFill>
                <a:latin typeface="Arial" panose="020B0604020202020204" pitchFamily="34" charset="0"/>
                <a:cs typeface="Arial" panose="020B0604020202020204" pitchFamily="34" charset="0"/>
              </a:rPr>
              <a:t>Outing </a:t>
            </a:r>
          </a:p>
          <a:p>
            <a:pPr marL="0" indent="0">
              <a:buNone/>
            </a:pPr>
            <a:endParaRPr lang="en-US" dirty="0">
              <a:solidFill>
                <a:srgbClr val="41384A"/>
              </a:solidFill>
              <a:latin typeface="Arial" panose="020B0604020202020204" pitchFamily="34" charset="0"/>
              <a:cs typeface="Arial" panose="020B0604020202020204" pitchFamily="34" charset="0"/>
            </a:endParaRPr>
          </a:p>
          <a:p>
            <a:pPr marL="0" indent="0">
              <a:buNone/>
            </a:pPr>
            <a:r>
              <a:rPr lang="en-US" dirty="0">
                <a:solidFill>
                  <a:srgbClr val="41384A"/>
                </a:solidFill>
                <a:latin typeface="Arial" panose="020B0604020202020204" pitchFamily="34" charset="0"/>
                <a:cs typeface="Arial" panose="020B0604020202020204" pitchFamily="34" charset="0"/>
              </a:rPr>
              <a:t>Sharing private information about somebody to try and hurt, embarrass or humiliate someone. </a:t>
            </a:r>
            <a:endParaRPr lang="en-GB" dirty="0">
              <a:solidFill>
                <a:srgbClr val="41384A"/>
              </a:solidFill>
              <a:latin typeface="Arial" panose="020B0604020202020204" pitchFamily="34" charset="0"/>
              <a:cs typeface="Arial" panose="020B0604020202020204" pitchFamily="34" charset="0"/>
            </a:endParaRPr>
          </a:p>
          <a:p>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DB11432A-0C87-438E-836F-F05761370417}"/>
              </a:ext>
            </a:extLst>
          </p:cNvPr>
          <p:cNvSpPr>
            <a:spLocks noGrp="1"/>
          </p:cNvSpPr>
          <p:nvPr>
            <p:ph type="sldNum" sz="quarter" idx="12"/>
          </p:nvPr>
        </p:nvSpPr>
        <p:spPr/>
        <p:txBody>
          <a:bodyPr/>
          <a:lstStyle/>
          <a:p>
            <a:fld id="{18A9053D-F767-4BAE-B72B-B42A21ED0EF8}" type="slidenum">
              <a:rPr lang="en-GB" smtClean="0"/>
              <a:t>8</a:t>
            </a:fld>
            <a:endParaRPr lang="en-GB"/>
          </a:p>
        </p:txBody>
      </p:sp>
      <p:pic>
        <p:nvPicPr>
          <p:cNvPr id="2" name="Picture 1">
            <a:extLst>
              <a:ext uri="{FF2B5EF4-FFF2-40B4-BE49-F238E27FC236}">
                <a16:creationId xmlns:a16="http://schemas.microsoft.com/office/drawing/2014/main" id="{61DA2EDA-3FBA-4F66-9BA0-DDFC11942E56}"/>
              </a:ext>
            </a:extLst>
          </p:cNvPr>
          <p:cNvPicPr>
            <a:picLocks noChangeAspect="1"/>
          </p:cNvPicPr>
          <p:nvPr/>
        </p:nvPicPr>
        <p:blipFill>
          <a:blip r:embed="rId3"/>
          <a:stretch>
            <a:fillRect/>
          </a:stretch>
        </p:blipFill>
        <p:spPr>
          <a:xfrm>
            <a:off x="6871994" y="3570557"/>
            <a:ext cx="5084300" cy="3166692"/>
          </a:xfrm>
          <a:prstGeom prst="rect">
            <a:avLst/>
          </a:prstGeom>
        </p:spPr>
      </p:pic>
    </p:spTree>
    <p:extLst>
      <p:ext uri="{BB962C8B-B14F-4D97-AF65-F5344CB8AC3E}">
        <p14:creationId xmlns:p14="http://schemas.microsoft.com/office/powerpoint/2010/main" val="349818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0B808A2-84F2-45CB-81B4-24D0A8904C36}"/>
              </a:ext>
            </a:extLst>
          </p:cNvPr>
          <p:cNvSpPr>
            <a:spLocks noGrp="1"/>
          </p:cNvSpPr>
          <p:nvPr>
            <p:ph type="title"/>
          </p:nvPr>
        </p:nvSpPr>
        <p:spPr/>
        <p:txBody>
          <a:bodyPr/>
          <a:lstStyle/>
          <a:p>
            <a:r>
              <a:rPr lang="en-US" dirty="0">
                <a:solidFill>
                  <a:srgbClr val="41384A"/>
                </a:solidFill>
                <a:latin typeface="Georgia" panose="02040502050405020303" pitchFamily="18" charset="0"/>
              </a:rPr>
              <a:t>Types of Cyberbullying </a:t>
            </a:r>
            <a:endParaRPr lang="en-GB" dirty="0"/>
          </a:p>
        </p:txBody>
      </p:sp>
      <p:sp>
        <p:nvSpPr>
          <p:cNvPr id="12" name="Content Placeholder 11">
            <a:extLst>
              <a:ext uri="{FF2B5EF4-FFF2-40B4-BE49-F238E27FC236}">
                <a16:creationId xmlns:a16="http://schemas.microsoft.com/office/drawing/2014/main" id="{58D586BF-2CC4-42CD-9151-B32E0AFF559E}"/>
              </a:ext>
            </a:extLst>
          </p:cNvPr>
          <p:cNvSpPr>
            <a:spLocks noGrp="1"/>
          </p:cNvSpPr>
          <p:nvPr>
            <p:ph idx="1"/>
          </p:nvPr>
        </p:nvSpPr>
        <p:spPr>
          <a:xfrm>
            <a:off x="838200" y="1825625"/>
            <a:ext cx="10515600" cy="4351338"/>
          </a:xfrm>
        </p:spPr>
        <p:txBody>
          <a:bodyPr/>
          <a:lstStyle/>
          <a:p>
            <a:r>
              <a:rPr lang="en-US" dirty="0">
                <a:solidFill>
                  <a:srgbClr val="41384A"/>
                </a:solidFill>
                <a:latin typeface="Arial" panose="020B0604020202020204" pitchFamily="34" charset="0"/>
                <a:cs typeface="Arial" panose="020B0604020202020204" pitchFamily="34" charset="0"/>
              </a:rPr>
              <a:t>Trolling </a:t>
            </a:r>
          </a:p>
          <a:p>
            <a:pPr marL="0" indent="0">
              <a:buNone/>
            </a:pPr>
            <a:r>
              <a:rPr lang="en-US" dirty="0">
                <a:solidFill>
                  <a:srgbClr val="41384A"/>
                </a:solidFill>
                <a:latin typeface="Arial" panose="020B0604020202020204" pitchFamily="34" charset="0"/>
                <a:cs typeface="Arial" panose="020B0604020202020204" pitchFamily="34" charset="0"/>
              </a:rPr>
              <a:t>Trying to provoke reactions online. Searching chatrooms or social media groups often using bad language or extreme views to cause offence and upset. </a:t>
            </a:r>
            <a:endParaRPr lang="en-GB" dirty="0">
              <a:solidFill>
                <a:srgbClr val="41384A"/>
              </a:solidFill>
              <a:latin typeface="Arial" panose="020B0604020202020204" pitchFamily="34" charset="0"/>
              <a:cs typeface="Arial" panose="020B0604020202020204" pitchFamily="34" charset="0"/>
            </a:endParaRPr>
          </a:p>
          <a:p>
            <a:endParaRPr lang="en-GB" dirty="0"/>
          </a:p>
        </p:txBody>
      </p:sp>
      <p:pic>
        <p:nvPicPr>
          <p:cNvPr id="18" name="Picture 8">
            <a:extLst>
              <a:ext uri="{FF2B5EF4-FFF2-40B4-BE49-F238E27FC236}">
                <a16:creationId xmlns:a16="http://schemas.microsoft.com/office/drawing/2014/main" id="{7AA4D806-2E9C-4F6F-8F09-7D24B087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019" y="424713"/>
            <a:ext cx="29622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E9A23EF9-768E-46F0-9030-8F40A70BB63B}"/>
              </a:ext>
            </a:extLst>
          </p:cNvPr>
          <p:cNvSpPr>
            <a:spLocks noGrp="1"/>
          </p:cNvSpPr>
          <p:nvPr>
            <p:ph type="sldNum" sz="quarter" idx="12"/>
          </p:nvPr>
        </p:nvSpPr>
        <p:spPr/>
        <p:txBody>
          <a:bodyPr/>
          <a:lstStyle/>
          <a:p>
            <a:fld id="{18A9053D-F767-4BAE-B72B-B42A21ED0EF8}" type="slidenum">
              <a:rPr lang="en-GB" smtClean="0"/>
              <a:t>9</a:t>
            </a:fld>
            <a:endParaRPr lang="en-GB"/>
          </a:p>
        </p:txBody>
      </p:sp>
      <p:pic>
        <p:nvPicPr>
          <p:cNvPr id="2" name="Picture 1">
            <a:extLst>
              <a:ext uri="{FF2B5EF4-FFF2-40B4-BE49-F238E27FC236}">
                <a16:creationId xmlns:a16="http://schemas.microsoft.com/office/drawing/2014/main" id="{E9C8F34D-61D1-4A3F-97CF-6DB139CE4D9E}"/>
              </a:ext>
            </a:extLst>
          </p:cNvPr>
          <p:cNvPicPr>
            <a:picLocks noChangeAspect="1"/>
          </p:cNvPicPr>
          <p:nvPr/>
        </p:nvPicPr>
        <p:blipFill>
          <a:blip r:embed="rId3"/>
          <a:stretch>
            <a:fillRect/>
          </a:stretch>
        </p:blipFill>
        <p:spPr>
          <a:xfrm>
            <a:off x="6907238" y="3235569"/>
            <a:ext cx="5169098" cy="3960055"/>
          </a:xfrm>
          <a:prstGeom prst="rect">
            <a:avLst/>
          </a:prstGeom>
        </p:spPr>
      </p:pic>
    </p:spTree>
    <p:extLst>
      <p:ext uri="{BB962C8B-B14F-4D97-AF65-F5344CB8AC3E}">
        <p14:creationId xmlns:p14="http://schemas.microsoft.com/office/powerpoint/2010/main" val="32208987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428</TotalTime>
  <Words>1881</Words>
  <Application>Microsoft Office PowerPoint</Application>
  <PresentationFormat>Widescreen</PresentationFormat>
  <Paragraphs>268</Paragraphs>
  <Slides>33</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Calibri</vt:lpstr>
      <vt:lpstr>Calibri Light</vt:lpstr>
      <vt:lpstr>Candara</vt:lpstr>
      <vt:lpstr>Century Gothic</vt:lpstr>
      <vt:lpstr>Georgia</vt:lpstr>
      <vt:lpstr>Wingdings</vt:lpstr>
      <vt:lpstr>Office Theme</vt:lpstr>
      <vt:lpstr>TITLES GEORGIA</vt:lpstr>
      <vt:lpstr>Online  Safety Assembly </vt:lpstr>
      <vt:lpstr>What is Online Safety?</vt:lpstr>
      <vt:lpstr>Cyber Bullying </vt:lpstr>
      <vt:lpstr>Types of Cyberbullying</vt:lpstr>
      <vt:lpstr>Types of Cyberbullying</vt:lpstr>
      <vt:lpstr>Types of Cyberbullying </vt:lpstr>
      <vt:lpstr>Types of Cyberbullying </vt:lpstr>
      <vt:lpstr>Types of Cyberbullying </vt:lpstr>
      <vt:lpstr>Types of Cyberbullying </vt:lpstr>
      <vt:lpstr>Is Cyberbullying a Crime?</vt:lpstr>
      <vt:lpstr>What are the consequences of Cyberbullying?</vt:lpstr>
      <vt:lpstr>What are the consequences of Cyberbullying?</vt:lpstr>
      <vt:lpstr>What can we do to reduce your risk of online bullying?</vt:lpstr>
      <vt:lpstr>Grooming. </vt:lpstr>
      <vt:lpstr>PowerPoint Presentation</vt:lpstr>
      <vt:lpstr>Grooming. Radicalisation</vt:lpstr>
      <vt:lpstr>Grooming – What can you do to  protect yourself?</vt:lpstr>
      <vt:lpstr>Sexting</vt:lpstr>
      <vt:lpstr>Sexting The figures</vt:lpstr>
      <vt:lpstr>Scenario 1</vt:lpstr>
      <vt:lpstr>Scenario 2</vt:lpstr>
      <vt:lpstr>Sexting Consequences</vt:lpstr>
      <vt:lpstr>The legal bit.</vt:lpstr>
      <vt:lpstr>What should you do?</vt:lpstr>
      <vt:lpstr>Social Media – Did you know?</vt:lpstr>
      <vt:lpstr>Social Media – Did you know?</vt:lpstr>
      <vt:lpstr>Social Media – Did you know?</vt:lpstr>
      <vt:lpstr>Social Media – Did you know?</vt:lpstr>
      <vt:lpstr>Social Media – Did you know?</vt:lpstr>
      <vt:lpstr>Next steps</vt:lpstr>
      <vt:lpstr>Next steps</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Lawler</dc:creator>
  <cp:lastModifiedBy>Christopher Marsh</cp:lastModifiedBy>
  <cp:revision>48</cp:revision>
  <dcterms:created xsi:type="dcterms:W3CDTF">2021-01-12T20:19:28Z</dcterms:created>
  <dcterms:modified xsi:type="dcterms:W3CDTF">2021-11-09T22:03:12Z</dcterms:modified>
</cp:coreProperties>
</file>