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1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5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5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0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2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3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4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8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393904-53D2-4183-9632-88CE7E5356A5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CD8CD0-46A0-4CDE-8049-EBA5486E6DA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50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hyperlink" Target="https://www.maricourt.net/school-life/maricourt-library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maricourt.net/school-life/maricourt-library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8.jpeg"/><Relationship Id="rId4" Type="http://schemas.openxmlformats.org/officeDocument/2006/relationships/hyperlink" Target="https://www.maricourt.net/school-life/maricourt-library/" TargetMode="Externa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10" Type="http://schemas.openxmlformats.org/officeDocument/2006/relationships/image" Target="../media/image23.jpeg"/><Relationship Id="rId4" Type="http://schemas.openxmlformats.org/officeDocument/2006/relationships/hyperlink" Target="https://www.maricourt.net/school-life/maricourt-library/" TargetMode="External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9.png"/><Relationship Id="rId10" Type="http://schemas.openxmlformats.org/officeDocument/2006/relationships/image" Target="../media/image28.jpeg"/><Relationship Id="rId4" Type="http://schemas.openxmlformats.org/officeDocument/2006/relationships/hyperlink" Target="https://www.maricourt.net/school-life/maricourt-library/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14D4-F871-4142-843E-466B065C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2" y="176457"/>
            <a:ext cx="2933685" cy="1036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00771-1C56-4641-87C0-55B8CB0FE9F5}"/>
              </a:ext>
            </a:extLst>
          </p:cNvPr>
          <p:cNvSpPr txBox="1"/>
          <p:nvPr/>
        </p:nvSpPr>
        <p:spPr>
          <a:xfrm>
            <a:off x="97972" y="4637314"/>
            <a:ext cx="5192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Year 7 </a:t>
            </a:r>
          </a:p>
          <a:p>
            <a:pPr algn="ctr"/>
            <a:r>
              <a:rPr lang="en-GB" sz="4400" dirty="0">
                <a:latin typeface="Arial Narrow" panose="020B0606020202030204" pitchFamily="34" charset="0"/>
              </a:rPr>
              <a:t>Recommended Reading</a:t>
            </a:r>
          </a:p>
        </p:txBody>
      </p:sp>
      <p:pic>
        <p:nvPicPr>
          <p:cNvPr id="1026" name="Picture 2" descr="Harry Potter and the Philosopher's Stone: 1/7 (Harry Potter, 1) : Rowling,  J.K.: Amazon.co.uk: Books">
            <a:extLst>
              <a:ext uri="{FF2B5EF4-FFF2-40B4-BE49-F238E27FC236}">
                <a16:creationId xmlns:a16="http://schemas.microsoft.com/office/drawing/2014/main" id="{10E58739-DF35-43E3-AC51-3C467384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1" y="360479"/>
            <a:ext cx="1210427" cy="18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cy Jackson and the Lightning Thief (Book 1): Rick Riordan : Riordan,  Rick: Amazon.co.uk: Books">
            <a:extLst>
              <a:ext uri="{FF2B5EF4-FFF2-40B4-BE49-F238E27FC236}">
                <a16:creationId xmlns:a16="http://schemas.microsoft.com/office/drawing/2014/main" id="{9577775A-BA48-489C-B936-3C6499D7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49" y="360478"/>
            <a:ext cx="1212149" cy="18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dnight Mister Tom: Michelle Magorian (A Puffin Book): Amazon.co.uk:  Magorian, Michelle: 8601404207013: Books">
            <a:extLst>
              <a:ext uri="{FF2B5EF4-FFF2-40B4-BE49-F238E27FC236}">
                <a16:creationId xmlns:a16="http://schemas.microsoft.com/office/drawing/2014/main" id="{08FD8505-4CF9-48CB-88AF-140C37B7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79" y="360478"/>
            <a:ext cx="1212149" cy="18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s Dark Materials: Northern Lights: 1: Amazon.co.uk: Pullman, Philip,  Wormell, Chris: 9781407191188: Books">
            <a:extLst>
              <a:ext uri="{FF2B5EF4-FFF2-40B4-BE49-F238E27FC236}">
                <a16:creationId xmlns:a16="http://schemas.microsoft.com/office/drawing/2014/main" id="{D93728B6-02F3-431B-ADDC-F4A89B95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97" y="2341681"/>
            <a:ext cx="1216454" cy="18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artstopper Volume 1: The million-copy bestselling series, now on Netflix!  : Oseman, Alice: Amazon.co.uk: Books">
            <a:extLst>
              <a:ext uri="{FF2B5EF4-FFF2-40B4-BE49-F238E27FC236}">
                <a16:creationId xmlns:a16="http://schemas.microsoft.com/office/drawing/2014/main" id="{CAEE3BF6-AB53-429B-BD57-41EF3F98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97" y="2333082"/>
            <a:ext cx="1216454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le Of Hardcover Books Stock Illustration - Download Image Now - Book,  Stack, Heap - iStock">
            <a:extLst>
              <a:ext uri="{FF2B5EF4-FFF2-40B4-BE49-F238E27FC236}">
                <a16:creationId xmlns:a16="http://schemas.microsoft.com/office/drawing/2014/main" id="{97C6481D-55B9-470A-84FE-EB7FF96B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5" y="4575759"/>
            <a:ext cx="1446550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A80C7-39BD-41F1-BD57-E9BAF74599FB}"/>
              </a:ext>
            </a:extLst>
          </p:cNvPr>
          <p:cNvSpPr txBox="1"/>
          <p:nvPr/>
        </p:nvSpPr>
        <p:spPr>
          <a:xfrm>
            <a:off x="4598851" y="440256"/>
            <a:ext cx="4395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We recommend all of these essential reads during your time in Year 7, but the Super Readable Read this time around is Harry Potter and the Philosopher’s Stone!</a:t>
            </a:r>
          </a:p>
          <a:p>
            <a:pPr algn="ctr"/>
            <a:endParaRPr lang="en-GB" sz="2400" dirty="0">
              <a:latin typeface="Bell MT" panose="02020503060305020303" pitchFamily="18" charset="0"/>
            </a:endParaRPr>
          </a:p>
          <a:p>
            <a:pPr algn="ctr"/>
            <a:r>
              <a:rPr lang="en-GB" sz="2400" dirty="0">
                <a:latin typeface="Bell MT" panose="02020503060305020303" pitchFamily="18" charset="0"/>
              </a:rPr>
              <a:t>A classic tale of magic and friendship, fantasy and wonder, this is an absolute must!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1CBE0-EA2F-4C32-A832-CC81ED7E2D11}"/>
              </a:ext>
            </a:extLst>
          </p:cNvPr>
          <p:cNvSpPr txBox="1"/>
          <p:nvPr/>
        </p:nvSpPr>
        <p:spPr>
          <a:xfrm>
            <a:off x="5693229" y="4575759"/>
            <a:ext cx="398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doni MT" panose="02070603080606020203" pitchFamily="18" charset="0"/>
              </a:rPr>
              <a:t>Interested in more books just like these? Come to either one of our libraries or check out our page below dedicated to all things reading:</a:t>
            </a:r>
          </a:p>
          <a:p>
            <a:pPr algn="ctr"/>
            <a:r>
              <a:rPr lang="en-GB" sz="1600" dirty="0">
                <a:latin typeface="Bodoni MT" panose="02070603080606020203" pitchFamily="18" charset="0"/>
                <a:hlinkClick r:id="rId9"/>
              </a:rPr>
              <a:t>https://www.maricourt.net/school-life/maricourt-library/</a:t>
            </a:r>
            <a:r>
              <a:rPr lang="en-GB" sz="1600" dirty="0">
                <a:latin typeface="Bodoni MT" panose="02070603080606020203" pitchFamily="18" charset="0"/>
              </a:rPr>
              <a:t> </a:t>
            </a:r>
          </a:p>
        </p:txBody>
      </p:sp>
      <p:pic>
        <p:nvPicPr>
          <p:cNvPr id="1038" name="Picture 14" descr="Super Readable Reads | Book Talk">
            <a:extLst>
              <a:ext uri="{FF2B5EF4-FFF2-40B4-BE49-F238E27FC236}">
                <a16:creationId xmlns:a16="http://schemas.microsoft.com/office/drawing/2014/main" id="{EEC28AF9-071E-4162-BCC7-6FC9AA5F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9" y="1728014"/>
            <a:ext cx="2000710" cy="20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6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14D4-F871-4142-843E-466B065C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2" y="176457"/>
            <a:ext cx="2933685" cy="1036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00771-1C56-4641-87C0-55B8CB0FE9F5}"/>
              </a:ext>
            </a:extLst>
          </p:cNvPr>
          <p:cNvSpPr txBox="1"/>
          <p:nvPr/>
        </p:nvSpPr>
        <p:spPr>
          <a:xfrm>
            <a:off x="97972" y="4637314"/>
            <a:ext cx="5192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Year 8 </a:t>
            </a:r>
          </a:p>
          <a:p>
            <a:pPr algn="ctr"/>
            <a:r>
              <a:rPr lang="en-GB" sz="4400" dirty="0">
                <a:latin typeface="Arial Narrow" panose="020B0606020202030204" pitchFamily="34" charset="0"/>
              </a:rPr>
              <a:t>Recommended Reading</a:t>
            </a:r>
          </a:p>
        </p:txBody>
      </p:sp>
      <p:pic>
        <p:nvPicPr>
          <p:cNvPr id="1034" name="Picture 10" descr="Heartstopper Volume 1: The million-copy bestselling series, now on Netflix!  : Oseman, Alice: Amazon.co.uk: Books">
            <a:extLst>
              <a:ext uri="{FF2B5EF4-FFF2-40B4-BE49-F238E27FC236}">
                <a16:creationId xmlns:a16="http://schemas.microsoft.com/office/drawing/2014/main" id="{CAEE3BF6-AB53-429B-BD57-41EF3F98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46" y="351876"/>
            <a:ext cx="1216454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le Of Hardcover Books Stock Illustration - Download Image Now - Book,  Stack, Heap - iStock">
            <a:extLst>
              <a:ext uri="{FF2B5EF4-FFF2-40B4-BE49-F238E27FC236}">
                <a16:creationId xmlns:a16="http://schemas.microsoft.com/office/drawing/2014/main" id="{97C6481D-55B9-470A-84FE-EB7FF96B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5" y="4575759"/>
            <a:ext cx="1446550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A80C7-39BD-41F1-BD57-E9BAF74599FB}"/>
              </a:ext>
            </a:extLst>
          </p:cNvPr>
          <p:cNvSpPr txBox="1"/>
          <p:nvPr/>
        </p:nvSpPr>
        <p:spPr>
          <a:xfrm>
            <a:off x="4598851" y="440256"/>
            <a:ext cx="4395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We recommend all of these essential reads during your time in Year 8, but the Super Readable Read this time around is Heartstopper: Volume 1!</a:t>
            </a:r>
          </a:p>
          <a:p>
            <a:pPr algn="ctr"/>
            <a:endParaRPr lang="en-GB" sz="2400" dirty="0">
              <a:latin typeface="Bell MT" panose="02020503060305020303" pitchFamily="18" charset="0"/>
            </a:endParaRPr>
          </a:p>
          <a:p>
            <a:pPr algn="ctr"/>
            <a:r>
              <a:rPr lang="en-GB" sz="2400" dirty="0">
                <a:latin typeface="Bell MT" panose="02020503060305020303" pitchFamily="18" charset="0"/>
              </a:rPr>
              <a:t>An intensely popular tale of romance, friendship and finding yourself, this is a must read for all!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1CBE0-EA2F-4C32-A832-CC81ED7E2D11}"/>
              </a:ext>
            </a:extLst>
          </p:cNvPr>
          <p:cNvSpPr txBox="1"/>
          <p:nvPr/>
        </p:nvSpPr>
        <p:spPr>
          <a:xfrm>
            <a:off x="5693229" y="4575759"/>
            <a:ext cx="398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doni MT" panose="02070603080606020203" pitchFamily="18" charset="0"/>
              </a:rPr>
              <a:t>Interested in more books just like these? Come to either one of our libraries or check out our page below dedicated to all things reading:</a:t>
            </a:r>
          </a:p>
          <a:p>
            <a:pPr algn="ctr"/>
            <a:r>
              <a:rPr lang="en-GB" sz="1600" dirty="0">
                <a:latin typeface="Bodoni MT" panose="02070603080606020203" pitchFamily="18" charset="0"/>
                <a:hlinkClick r:id="rId5"/>
              </a:rPr>
              <a:t>https://www.maricourt.net/school-life/maricourt-library/</a:t>
            </a:r>
            <a:r>
              <a:rPr lang="en-GB" sz="1600" dirty="0">
                <a:latin typeface="Bodoni MT" panose="02070603080606020203" pitchFamily="18" charset="0"/>
              </a:rPr>
              <a:t> </a:t>
            </a:r>
          </a:p>
        </p:txBody>
      </p:sp>
      <p:pic>
        <p:nvPicPr>
          <p:cNvPr id="1038" name="Picture 14" descr="Super Readable Reads | Book Talk">
            <a:extLst>
              <a:ext uri="{FF2B5EF4-FFF2-40B4-BE49-F238E27FC236}">
                <a16:creationId xmlns:a16="http://schemas.microsoft.com/office/drawing/2014/main" id="{EEC28AF9-071E-4162-BCC7-6FC9AA5F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9" y="1728014"/>
            <a:ext cx="2000710" cy="20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Diary of a Young Girl: Amazon.co.uk: Frank, Anne, Pressler, Mirjam,  Massotty, Susan: 9780141315188: Books">
            <a:extLst>
              <a:ext uri="{FF2B5EF4-FFF2-40B4-BE49-F238E27FC236}">
                <a16:creationId xmlns:a16="http://schemas.microsoft.com/office/drawing/2014/main" id="{2AC1518E-0763-4F58-824F-604885AA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7" y="360475"/>
            <a:ext cx="1212150" cy="18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irteen Reasons Why: Jay Asher (Spinebreakers) : Asher, Jay: Amazon.co.uk:  Books">
            <a:extLst>
              <a:ext uri="{FF2B5EF4-FFF2-40B4-BE49-F238E27FC236}">
                <a16:creationId xmlns:a16="http://schemas.microsoft.com/office/drawing/2014/main" id="{13DEF7C9-4E9E-473F-9AB7-6AD51CE1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70" y="351877"/>
            <a:ext cx="1212149" cy="18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mazon.com: Simon vs. the Homo Sapiens Agenda: 9780062348685: Albertalli,  Becky: Books">
            <a:extLst>
              <a:ext uri="{FF2B5EF4-FFF2-40B4-BE49-F238E27FC236}">
                <a16:creationId xmlns:a16="http://schemas.microsoft.com/office/drawing/2014/main" id="{B940543F-02B3-4A8E-BBED-AC138D2A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5" y="2333080"/>
            <a:ext cx="1204515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e Hate U Give: Angie Thomas : Thomas, Angie: Amazon.co.uk: Books">
            <a:extLst>
              <a:ext uri="{FF2B5EF4-FFF2-40B4-BE49-F238E27FC236}">
                <a16:creationId xmlns:a16="http://schemas.microsoft.com/office/drawing/2014/main" id="{B86B3375-B27A-41F4-B5B9-2B6671D5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40" y="2333081"/>
            <a:ext cx="1216886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1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14D4-F871-4142-843E-466B065C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2" y="176457"/>
            <a:ext cx="2933685" cy="1036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00771-1C56-4641-87C0-55B8CB0FE9F5}"/>
              </a:ext>
            </a:extLst>
          </p:cNvPr>
          <p:cNvSpPr txBox="1"/>
          <p:nvPr/>
        </p:nvSpPr>
        <p:spPr>
          <a:xfrm>
            <a:off x="97972" y="4637314"/>
            <a:ext cx="5192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Year 9 </a:t>
            </a:r>
          </a:p>
          <a:p>
            <a:pPr algn="ctr"/>
            <a:r>
              <a:rPr lang="en-GB" sz="4400" dirty="0">
                <a:latin typeface="Arial Narrow" panose="020B0606020202030204" pitchFamily="34" charset="0"/>
              </a:rPr>
              <a:t>Recommended Reading</a:t>
            </a:r>
          </a:p>
        </p:txBody>
      </p:sp>
      <p:pic>
        <p:nvPicPr>
          <p:cNvPr id="1036" name="Picture 12" descr="Pile Of Hardcover Books Stock Illustration - Download Image Now - Book,  Stack, Heap - iStock">
            <a:extLst>
              <a:ext uri="{FF2B5EF4-FFF2-40B4-BE49-F238E27FC236}">
                <a16:creationId xmlns:a16="http://schemas.microsoft.com/office/drawing/2014/main" id="{97C6481D-55B9-470A-84FE-EB7FF96B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5" y="4575759"/>
            <a:ext cx="1446550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A80C7-39BD-41F1-BD57-E9BAF74599FB}"/>
              </a:ext>
            </a:extLst>
          </p:cNvPr>
          <p:cNvSpPr txBox="1"/>
          <p:nvPr/>
        </p:nvSpPr>
        <p:spPr>
          <a:xfrm>
            <a:off x="4598851" y="440256"/>
            <a:ext cx="4395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We recommend all of these essential reads during your time in Year 9, but the Super Readable Read this time around is The Color Purple!</a:t>
            </a:r>
          </a:p>
          <a:p>
            <a:pPr algn="ctr"/>
            <a:endParaRPr lang="en-GB" sz="2400" dirty="0">
              <a:latin typeface="Bell MT" panose="02020503060305020303" pitchFamily="18" charset="0"/>
            </a:endParaRPr>
          </a:p>
          <a:p>
            <a:pPr algn="ctr"/>
            <a:r>
              <a:rPr lang="en-GB" sz="2400" dirty="0">
                <a:latin typeface="Bell MT" panose="02020503060305020303" pitchFamily="18" charset="0"/>
              </a:rPr>
              <a:t>An inspiring and moving story about a girl named Celie, it documents the trails and triumphs of her life!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1CBE0-EA2F-4C32-A832-CC81ED7E2D11}"/>
              </a:ext>
            </a:extLst>
          </p:cNvPr>
          <p:cNvSpPr txBox="1"/>
          <p:nvPr/>
        </p:nvSpPr>
        <p:spPr>
          <a:xfrm>
            <a:off x="5693229" y="4575759"/>
            <a:ext cx="398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doni MT" panose="02070603080606020203" pitchFamily="18" charset="0"/>
              </a:rPr>
              <a:t>Interested in more books just like these? Come to either one of our libraries or check out our page below dedicated to all things reading:</a:t>
            </a:r>
          </a:p>
          <a:p>
            <a:pPr algn="ctr"/>
            <a:r>
              <a:rPr lang="en-GB" sz="1600" dirty="0">
                <a:latin typeface="Bodoni MT" panose="02070603080606020203" pitchFamily="18" charset="0"/>
                <a:hlinkClick r:id="rId4"/>
              </a:rPr>
              <a:t>https://www.maricourt.net/school-life/maricourt-library/</a:t>
            </a:r>
            <a:r>
              <a:rPr lang="en-GB" sz="1600" dirty="0">
                <a:latin typeface="Bodoni MT" panose="02070603080606020203" pitchFamily="18" charset="0"/>
              </a:rPr>
              <a:t> </a:t>
            </a:r>
          </a:p>
        </p:txBody>
      </p:sp>
      <p:pic>
        <p:nvPicPr>
          <p:cNvPr id="1038" name="Picture 14" descr="Super Readable Reads | Book Talk">
            <a:extLst>
              <a:ext uri="{FF2B5EF4-FFF2-40B4-BE49-F238E27FC236}">
                <a16:creationId xmlns:a16="http://schemas.microsoft.com/office/drawing/2014/main" id="{EEC28AF9-071E-4162-BCC7-6FC9AA5F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9" y="1728014"/>
            <a:ext cx="2000710" cy="20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ilight: 1 (The Twilight Saga): Amazon.co.uk: Meyer, Stephenie:  9780316015844: Books">
            <a:extLst>
              <a:ext uri="{FF2B5EF4-FFF2-40B4-BE49-F238E27FC236}">
                <a16:creationId xmlns:a16="http://schemas.microsoft.com/office/drawing/2014/main" id="{BEF8E938-4771-44CD-9DDA-998572EA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4" y="351876"/>
            <a:ext cx="1212149" cy="18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l Farm: The dystopian classic reimagined with cover art by Shepard  Fairey (Penguin Essentials, 94): Amazon.co.uk: Orwell, George:  8601417743553: Books">
            <a:extLst>
              <a:ext uri="{FF2B5EF4-FFF2-40B4-BE49-F238E27FC236}">
                <a16:creationId xmlns:a16="http://schemas.microsoft.com/office/drawing/2014/main" id="{20B3AE6B-8DA1-4AEA-BF99-1E3918B0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7" y="351874"/>
            <a:ext cx="1204514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Hunger Games (Hunger Games Trilogy Book 1) eBook : Collins, Suzanne:  Amazon.co.uk: Kindle Store">
            <a:extLst>
              <a:ext uri="{FF2B5EF4-FFF2-40B4-BE49-F238E27FC236}">
                <a16:creationId xmlns:a16="http://schemas.microsoft.com/office/drawing/2014/main" id="{48AFAE32-51E6-4268-8EAC-FC7576AB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45" y="351874"/>
            <a:ext cx="1204514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olor Purple: Amazon.co.uk: Walker, Alice: 8601404198342: Books">
            <a:extLst>
              <a:ext uri="{FF2B5EF4-FFF2-40B4-BE49-F238E27FC236}">
                <a16:creationId xmlns:a16="http://schemas.microsoft.com/office/drawing/2014/main" id="{40D7117A-E1CC-4D6B-9D9C-6C6B21C2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" y="2333080"/>
            <a:ext cx="1253122" cy="18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Out of the Ashes : Morpurgo, Michael: Amazon.co.uk: Books">
            <a:extLst>
              <a:ext uri="{FF2B5EF4-FFF2-40B4-BE49-F238E27FC236}">
                <a16:creationId xmlns:a16="http://schemas.microsoft.com/office/drawing/2014/main" id="{7E6FA0E6-9710-42E3-973B-4B28596F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85" y="2347986"/>
            <a:ext cx="1229071" cy="18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2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14D4-F871-4142-843E-466B065C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2" y="176457"/>
            <a:ext cx="2933685" cy="1036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00771-1C56-4641-87C0-55B8CB0FE9F5}"/>
              </a:ext>
            </a:extLst>
          </p:cNvPr>
          <p:cNvSpPr txBox="1"/>
          <p:nvPr/>
        </p:nvSpPr>
        <p:spPr>
          <a:xfrm>
            <a:off x="97972" y="4637314"/>
            <a:ext cx="5192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Year 10   Recommended Reading</a:t>
            </a:r>
          </a:p>
        </p:txBody>
      </p:sp>
      <p:pic>
        <p:nvPicPr>
          <p:cNvPr id="1036" name="Picture 12" descr="Pile Of Hardcover Books Stock Illustration - Download Image Now - Book,  Stack, Heap - iStock">
            <a:extLst>
              <a:ext uri="{FF2B5EF4-FFF2-40B4-BE49-F238E27FC236}">
                <a16:creationId xmlns:a16="http://schemas.microsoft.com/office/drawing/2014/main" id="{97C6481D-55B9-470A-84FE-EB7FF96B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5" y="4575759"/>
            <a:ext cx="1446550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A80C7-39BD-41F1-BD57-E9BAF74599FB}"/>
              </a:ext>
            </a:extLst>
          </p:cNvPr>
          <p:cNvSpPr txBox="1"/>
          <p:nvPr/>
        </p:nvSpPr>
        <p:spPr>
          <a:xfrm>
            <a:off x="4598851" y="440256"/>
            <a:ext cx="4395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We recommend all of these essential reads during your time in Year 10, but the Super Readable Read this time around is Rebecca!</a:t>
            </a:r>
          </a:p>
          <a:p>
            <a:pPr algn="ctr"/>
            <a:endParaRPr lang="en-GB" sz="2400" dirty="0">
              <a:latin typeface="Bell MT" panose="02020503060305020303" pitchFamily="18" charset="0"/>
            </a:endParaRPr>
          </a:p>
          <a:p>
            <a:pPr algn="ctr"/>
            <a:r>
              <a:rPr lang="en-GB" sz="2400" dirty="0">
                <a:latin typeface="Bell MT" panose="02020503060305020303" pitchFamily="18" charset="0"/>
              </a:rPr>
              <a:t>A dark thriller chronicling the life and struggles of a young woman burdened by the shadow of a deceased wife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1CBE0-EA2F-4C32-A832-CC81ED7E2D11}"/>
              </a:ext>
            </a:extLst>
          </p:cNvPr>
          <p:cNvSpPr txBox="1"/>
          <p:nvPr/>
        </p:nvSpPr>
        <p:spPr>
          <a:xfrm>
            <a:off x="5693229" y="4575759"/>
            <a:ext cx="398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doni MT" panose="02070603080606020203" pitchFamily="18" charset="0"/>
              </a:rPr>
              <a:t>Interested in more books just like these? Come to either one of our libraries or check out our page below dedicated to all things reading:</a:t>
            </a:r>
          </a:p>
          <a:p>
            <a:pPr algn="ctr"/>
            <a:r>
              <a:rPr lang="en-GB" sz="1600" dirty="0">
                <a:latin typeface="Bodoni MT" panose="02070603080606020203" pitchFamily="18" charset="0"/>
                <a:hlinkClick r:id="rId4"/>
              </a:rPr>
              <a:t>https://www.maricourt.net/school-life/maricourt-library/</a:t>
            </a:r>
            <a:r>
              <a:rPr lang="en-GB" sz="1600" dirty="0">
                <a:latin typeface="Bodoni MT" panose="02070603080606020203" pitchFamily="18" charset="0"/>
              </a:rPr>
              <a:t> </a:t>
            </a:r>
          </a:p>
        </p:txBody>
      </p:sp>
      <p:pic>
        <p:nvPicPr>
          <p:cNvPr id="1038" name="Picture 14" descr="Super Readable Reads | Book Talk">
            <a:extLst>
              <a:ext uri="{FF2B5EF4-FFF2-40B4-BE49-F238E27FC236}">
                <a16:creationId xmlns:a16="http://schemas.microsoft.com/office/drawing/2014/main" id="{EEC28AF9-071E-4162-BCC7-6FC9AA5F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9" y="1728014"/>
            <a:ext cx="2000710" cy="20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becca (VMC): Daphne Du Maurier (Virago Modern Classics): Amazon.co.uk:  Daphne Du Maurier: 9780349006574: Books">
            <a:extLst>
              <a:ext uri="{FF2B5EF4-FFF2-40B4-BE49-F238E27FC236}">
                <a16:creationId xmlns:a16="http://schemas.microsoft.com/office/drawing/2014/main" id="{4DF5DA38-906E-4718-B46D-0679C21B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9" y="344187"/>
            <a:ext cx="1204514" cy="18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Great Gatsby eBook : Fitzgerald, F. Scott: Amazon.co.uk: Kindle Store">
            <a:extLst>
              <a:ext uri="{FF2B5EF4-FFF2-40B4-BE49-F238E27FC236}">
                <a16:creationId xmlns:a16="http://schemas.microsoft.com/office/drawing/2014/main" id="{E173A21E-47FA-4869-9C42-88EBF912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12" y="344187"/>
            <a:ext cx="1204514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rone of Glass: Sarah J. Maas: 1 : Maas, Sarah J.: Amazon.co.uk: Books">
            <a:extLst>
              <a:ext uri="{FF2B5EF4-FFF2-40B4-BE49-F238E27FC236}">
                <a16:creationId xmlns:a16="http://schemas.microsoft.com/office/drawing/2014/main" id="{C3C5F548-6311-4E34-9D11-81F20864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45" y="340239"/>
            <a:ext cx="1213977" cy="18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Boy in the Striped Pyjamas by John Boyne | Waterstones">
            <a:extLst>
              <a:ext uri="{FF2B5EF4-FFF2-40B4-BE49-F238E27FC236}">
                <a16:creationId xmlns:a16="http://schemas.microsoft.com/office/drawing/2014/main" id="{6DC74406-FEF7-448F-B817-BC3519EF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6" y="2336952"/>
            <a:ext cx="1229071" cy="18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ridget Jones's Diary: Amazon.co.uk: Fielding, Helen: 8601410718626: Books">
            <a:extLst>
              <a:ext uri="{FF2B5EF4-FFF2-40B4-BE49-F238E27FC236}">
                <a16:creationId xmlns:a16="http://schemas.microsoft.com/office/drawing/2014/main" id="{BFAF5ACF-EE6D-4254-A5D7-E8769831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53" y="2333082"/>
            <a:ext cx="1232892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9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14D4-F871-4142-843E-466B065C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2" y="176457"/>
            <a:ext cx="2933685" cy="1036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00771-1C56-4641-87C0-55B8CB0FE9F5}"/>
              </a:ext>
            </a:extLst>
          </p:cNvPr>
          <p:cNvSpPr txBox="1"/>
          <p:nvPr/>
        </p:nvSpPr>
        <p:spPr>
          <a:xfrm>
            <a:off x="97972" y="4637314"/>
            <a:ext cx="5192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Year 11   Recommended Reading</a:t>
            </a:r>
          </a:p>
        </p:txBody>
      </p:sp>
      <p:pic>
        <p:nvPicPr>
          <p:cNvPr id="1036" name="Picture 12" descr="Pile Of Hardcover Books Stock Illustration - Download Image Now - Book,  Stack, Heap - iStock">
            <a:extLst>
              <a:ext uri="{FF2B5EF4-FFF2-40B4-BE49-F238E27FC236}">
                <a16:creationId xmlns:a16="http://schemas.microsoft.com/office/drawing/2014/main" id="{97C6481D-55B9-470A-84FE-EB7FF96B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5" y="4575759"/>
            <a:ext cx="1446550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7A80C7-39BD-41F1-BD57-E9BAF74599FB}"/>
              </a:ext>
            </a:extLst>
          </p:cNvPr>
          <p:cNvSpPr txBox="1"/>
          <p:nvPr/>
        </p:nvSpPr>
        <p:spPr>
          <a:xfrm>
            <a:off x="4598851" y="440256"/>
            <a:ext cx="4395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We recommend all of these essential reads during your time in Year 11, but the Super Readable Read this time around is Felix Ever After!</a:t>
            </a:r>
          </a:p>
          <a:p>
            <a:pPr algn="ctr"/>
            <a:endParaRPr lang="en-GB" sz="2400" dirty="0"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atin typeface="Bell MT" panose="02020503060305020303" pitchFamily="18" charset="0"/>
              </a:rPr>
              <a:t>Felix Ever After centers on Felix Love, a trans teenager who is desperate to find and feel love</a:t>
            </a:r>
            <a:r>
              <a:rPr lang="en-GB" sz="2400" dirty="0">
                <a:latin typeface="Bell MT" panose="02020503060305020303" pitchFamily="18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1CBE0-EA2F-4C32-A832-CC81ED7E2D11}"/>
              </a:ext>
            </a:extLst>
          </p:cNvPr>
          <p:cNvSpPr txBox="1"/>
          <p:nvPr/>
        </p:nvSpPr>
        <p:spPr>
          <a:xfrm>
            <a:off x="5693229" y="4575759"/>
            <a:ext cx="398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odoni MT" panose="02070603080606020203" pitchFamily="18" charset="0"/>
              </a:rPr>
              <a:t>Interested in more books just like these? Come to either one of our libraries or check out our page below dedicated to all things reading:</a:t>
            </a:r>
          </a:p>
          <a:p>
            <a:pPr algn="ctr"/>
            <a:r>
              <a:rPr lang="en-GB" sz="1600" dirty="0">
                <a:latin typeface="Bodoni MT" panose="02070603080606020203" pitchFamily="18" charset="0"/>
                <a:hlinkClick r:id="rId4"/>
              </a:rPr>
              <a:t>https://www.maricourt.net/school-life/maricourt-library/</a:t>
            </a:r>
            <a:r>
              <a:rPr lang="en-GB" sz="1600" dirty="0">
                <a:latin typeface="Bodoni MT" panose="02070603080606020203" pitchFamily="18" charset="0"/>
              </a:rPr>
              <a:t> </a:t>
            </a:r>
          </a:p>
        </p:txBody>
      </p:sp>
      <p:pic>
        <p:nvPicPr>
          <p:cNvPr id="1038" name="Picture 14" descr="Super Readable Reads | Book Talk">
            <a:extLst>
              <a:ext uri="{FF2B5EF4-FFF2-40B4-BE49-F238E27FC236}">
                <a16:creationId xmlns:a16="http://schemas.microsoft.com/office/drawing/2014/main" id="{EEC28AF9-071E-4162-BCC7-6FC9AA5F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9" y="1728014"/>
            <a:ext cx="2000710" cy="20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oking For Alaska: TikTok made me buy it! Read the multi-million  bestselling smash-hit behind the TV series : Green, John: Amazon.co.uk:  Books">
            <a:extLst>
              <a:ext uri="{FF2B5EF4-FFF2-40B4-BE49-F238E27FC236}">
                <a16:creationId xmlns:a16="http://schemas.microsoft.com/office/drawing/2014/main" id="{109102F5-153C-4AA7-8603-5EA62E16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9" y="344186"/>
            <a:ext cx="1159193" cy="18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elix Ever After : Callender, Kacen: Amazon.co.uk: Books">
            <a:extLst>
              <a:ext uri="{FF2B5EF4-FFF2-40B4-BE49-F238E27FC236}">
                <a16:creationId xmlns:a16="http://schemas.microsoft.com/office/drawing/2014/main" id="{9E006037-C682-4195-A9EB-F3A962A8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56" y="338393"/>
            <a:ext cx="1194132" cy="187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Time Machine (Bantam Classics): Amazon.co.uk: Wells, H. G.:  9780553213515: Books">
            <a:extLst>
              <a:ext uri="{FF2B5EF4-FFF2-40B4-BE49-F238E27FC236}">
                <a16:creationId xmlns:a16="http://schemas.microsoft.com/office/drawing/2014/main" id="{CBFD980D-06C1-420A-A866-6B5A8952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54" y="338393"/>
            <a:ext cx="1194131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Silver Chain : Sheibani, Jion: Amazon.co.uk: Books">
            <a:extLst>
              <a:ext uri="{FF2B5EF4-FFF2-40B4-BE49-F238E27FC236}">
                <a16:creationId xmlns:a16="http://schemas.microsoft.com/office/drawing/2014/main" id="{54770798-4C0F-4016-9E2F-E4793E2D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1" y="2319594"/>
            <a:ext cx="1159192" cy="18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en Shadows Fall by Sita Brahmachari, Natalie Sirett | Waterstones">
            <a:extLst>
              <a:ext uri="{FF2B5EF4-FFF2-40B4-BE49-F238E27FC236}">
                <a16:creationId xmlns:a16="http://schemas.microsoft.com/office/drawing/2014/main" id="{481FD66C-7D2E-4D32-A084-C68D35FF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67" y="2319593"/>
            <a:ext cx="1159192" cy="18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920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437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Bell MT</vt:lpstr>
      <vt:lpstr>Bodoni MT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Evans</dc:creator>
  <cp:lastModifiedBy>Robert Evans</cp:lastModifiedBy>
  <cp:revision>10</cp:revision>
  <dcterms:created xsi:type="dcterms:W3CDTF">2022-09-05T11:44:28Z</dcterms:created>
  <dcterms:modified xsi:type="dcterms:W3CDTF">2022-09-06T12:01:56Z</dcterms:modified>
</cp:coreProperties>
</file>